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3"/>
    <p:sldId id="464" r:id="rId4"/>
    <p:sldId id="421" r:id="rId5"/>
    <p:sldId id="409" r:id="rId7"/>
    <p:sldId id="415" r:id="rId8"/>
    <p:sldId id="309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2" r:id="rId19"/>
    <p:sldId id="431" r:id="rId20"/>
    <p:sldId id="433" r:id="rId21"/>
    <p:sldId id="434" r:id="rId22"/>
    <p:sldId id="435" r:id="rId23"/>
    <p:sldId id="436" r:id="rId24"/>
    <p:sldId id="437" r:id="rId25"/>
    <p:sldId id="438" r:id="rId26"/>
    <p:sldId id="439" r:id="rId27"/>
    <p:sldId id="440" r:id="rId28"/>
    <p:sldId id="441" r:id="rId29"/>
    <p:sldId id="442" r:id="rId30"/>
    <p:sldId id="443" r:id="rId31"/>
    <p:sldId id="444" r:id="rId32"/>
    <p:sldId id="445" r:id="rId33"/>
    <p:sldId id="446" r:id="rId34"/>
    <p:sldId id="447" r:id="rId35"/>
    <p:sldId id="448" r:id="rId36"/>
    <p:sldId id="449" r:id="rId37"/>
    <p:sldId id="450" r:id="rId38"/>
    <p:sldId id="451" r:id="rId39"/>
    <p:sldId id="452" r:id="rId40"/>
    <p:sldId id="453" r:id="rId41"/>
    <p:sldId id="454" r:id="rId42"/>
    <p:sldId id="455" r:id="rId43"/>
    <p:sldId id="257" r:id="rId44"/>
    <p:sldId id="457" r:id="rId45"/>
    <p:sldId id="458" r:id="rId46"/>
    <p:sldId id="459" r:id="rId47"/>
    <p:sldId id="460" r:id="rId48"/>
    <p:sldId id="461" r:id="rId49"/>
    <p:sldId id="462" r:id="rId50"/>
    <p:sldId id="463" r:id="rId51"/>
    <p:sldId id="456" r:id="rId52"/>
    <p:sldId id="465" r:id="rId53"/>
    <p:sldId id="466" r:id="rId54"/>
    <p:sldId id="467" r:id="rId55"/>
    <p:sldId id="468" r:id="rId56"/>
    <p:sldId id="469" r:id="rId57"/>
    <p:sldId id="470" r:id="rId58"/>
    <p:sldId id="471" r:id="rId59"/>
    <p:sldId id="472" r:id="rId60"/>
    <p:sldId id="473" r:id="rId61"/>
    <p:sldId id="474" r:id="rId62"/>
    <p:sldId id="475" r:id="rId63"/>
    <p:sldId id="476" r:id="rId64"/>
    <p:sldId id="530" r:id="rId65"/>
    <p:sldId id="533" r:id="rId66"/>
    <p:sldId id="477" r:id="rId67"/>
    <p:sldId id="269" r:id="rId68"/>
    <p:sldId id="531" r:id="rId69"/>
    <p:sldId id="534" r:id="rId70"/>
    <p:sldId id="535" r:id="rId71"/>
    <p:sldId id="532" r:id="rId72"/>
    <p:sldId id="374" r:id="rId73"/>
    <p:sldId id="479" r:id="rId74"/>
    <p:sldId id="389" r:id="rId75"/>
    <p:sldId id="318" r:id="rId7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ПM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65"/>
    <p:restoredTop sz="81260"/>
  </p:normalViewPr>
  <p:slideViewPr>
    <p:cSldViewPr snapToGrid="0" snapToObjects="1">
      <p:cViewPr varScale="1">
        <p:scale>
          <a:sx n="88" d="100"/>
          <a:sy n="88" d="100"/>
        </p:scale>
        <p:origin x="1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0" Type="http://schemas.openxmlformats.org/officeDocument/2006/relationships/commentAuthors" Target="commentAuthors.xml"/><Relationship Id="rId8" Type="http://schemas.openxmlformats.org/officeDocument/2006/relationships/slide" Target="slides/slide5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2ADB2-7A45-B34A-8A5F-5D556F281221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0%B5%D1%80%D0%B2%D0%B8%D1%87%D0%BD%D1%8B%D0%B9_%D0%B0%D0%BB%D1%84%D0%B0%D0%B2%D0%B8%D1%82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Решающие деревья — это семейство алгоритмов, которое очень сильно отличается от линейных моделей̆, но в то же время играет важную роль в машинном обучении.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то же время решающее дерево вполне может переобучиться: его можно сделать настолько глубоким, что каждый̆ лист решающего дерева будет соответствовать ровно одному объекту обучающей̆ выборки.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случае, если записать в каждом листе ответ соответствующего объекта, на обучающей̆ выборке получается нулевая ошибка.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Дерево получается явно переобученным.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пример такого дерева: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дерево идеально отделило синий̆ от красного класса, но разделяющая поверхность получилась безумно сложной̆ — видно, что этот алгоритм переобучился и от него не будет никакой̆ пользы на тестовой̆ выборке.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решается задача регрессии с одним признаком, по которому нужно восстановить значение целевой переменной.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очень глубокое дерево восстанавливает зависимость примерно так: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Восстановленная зависимость будет кусочно-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постояннои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̆, но в целом будет иметь неплохое качество.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увеличении глубины дерева получившаяся функция будет иметь следующий̆ вид: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дерево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подогналось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под выбросы и его качество уже будет не таким хорошим.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Дерево переобучилось из-за того, что его глубина слишком большая.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мы с вами узнали, что такое решающее дерево, и поговорили о том, что оно последовательно проверяет простые условия и приходит в тот или иной лист, где записан прогноз. </a:t>
            </a:r>
            <a:endParaRPr lang="ru-RU" dirty="0"/>
          </a:p>
          <a:p>
            <a:r>
              <a:rPr lang="ru-RU" dirty="0"/>
              <a:t>Деревья интерпретируемы, но при этом позволяют восстанавливать очень сложные зависимости. </a:t>
            </a:r>
            <a:endParaRPr lang="ru-RU" dirty="0"/>
          </a:p>
          <a:p>
            <a:r>
              <a:rPr lang="ru-RU" dirty="0"/>
              <a:t>Из-за этого они довольно легко переобучаются под обучающую выборку. </a:t>
            </a:r>
            <a:endParaRPr lang="ru-RU" dirty="0"/>
          </a:p>
          <a:p>
            <a:r>
              <a:rPr lang="ru-RU" dirty="0"/>
              <a:t>Далее мы продолжим разговор о решающих деревьях и обсудим, как именно можно их обучать.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данном разделе будет рассмотрен вопрос, как строить решающие деревья и как обучать их по конкретной̆ выборке.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Ранее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было показано, что решающие деревья очень легко переобучаются.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том числе можно построить дерево, у которого каждый лист будет соответствовать одному объекту обучающей выборки.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дерево строит очень-очень сложную разделяющую поверхность и, очевидно, переобучено.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 всегда можно построить такое дерево, которое не ошибается на обучающей выборке и будет переобученным, имеет смысл искать минимальное (например, с минимальным числом листьев) дерево из имеющих нулевую ошибку.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Но, к сожалению, задача отыскания такого дерева –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полная, то есть ее невозможно решить за разумное время.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машинном обучении применяется жадный способ построения решающего дерева от корня к листьям.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Сначала выбирается корень, который разбивает выборку на две.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Затем разбивается каждый из потомков этого корня и так далее.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Дерево ветвится до тех пор, пока этого не будет достаточно.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Остается уточнить способ разбиения каждого потомка.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было сказано ранее, в качестве условия в каждой вершине строящегося дерева будет использоваться простейшее условие: значение одного из признаков будет сравниваться с некоторым порогом.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в вершину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попало множество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объектов из обучающей выборки.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Параметры в условии 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≤ t]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будут выбраны так, чтобы минимизировать данный критерий ошибки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Q(X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t),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зависящий от этих параметров: …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Параметры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подбирать перебором.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Действительно, признаков конечное число, а из всех возможных значений порога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рассматривать только те, при которых получаются различные разбиения.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показать, что таких значений параметра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столько, сколько различных значений признака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обучающей̆ выборке.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 этого момента рассматривались линейные модели. К особенностям линейных моделей относится следующее: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Линейные модели быстро учатся. В случае со среднеквадратичной ошибкой для вектора весов даже есть аналитическое решение. Также легко применять для линейных моделей градиентный̆ спуск.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При этом линейные модели могут восстанавливать только простые зависимости из-за ограниченного количества параметров (степеней свободы).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В то же время линейные модели можно использовать для восстановления нелинейных зависимостей за счет перехода к спрямляющему пространству, что является довольно сложной операцией.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того, как параметры были выбраны, множество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объектов из обучающей выборки разбивается на два множества </a:t>
            </a:r>
            <a:endParaRPr lang="ru-RU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∈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≤t]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∈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&gt;t]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каждое из которых соответствует своей дочерней вершине.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Предложенную процедуру можно продолжить для каждой из дочерних вершин: в этом случае дерево будет все больше и больше углубляться.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Такой процесс рано или поздно должен остановиться, и очередная дочерняя вершина будет объявлена листком, а не разделена пополам.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момент определяется критерием остановки.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Существует много различных вариантов критерия остановки: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Если в вершину попал только один объект обучающей̆ выборки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Если все объекты принадлежат одному классу (в задачах классификации), дальше разбивать не имеет смысла.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Можно также останавливать разбиение, если глубина дерева достигла определенного значения.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Возможные критерии останова будут обсуждаться позднее.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какая-то вершина не была поделена, а была объявлена листом, нужно определить прогноз, который будет содержаться в данном листе.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этот лист попала некоторая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подвыборка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исходной обучающей выборки и требуется выбрать такой прогноз, который будет оптимален для данной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подвыборки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задаче регрессии, если функционал — среднеквадратичная ошибка, оптимально давать средний ответ по этой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подвыборке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…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задаче классификации оптимально возвращать тот класс, который наиболее популярен среди объектов 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m: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…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требуется указать вероятности классов, их можно указать как долю объектов разных классов 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m: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остались открытыми два вопроса: </a:t>
            </a:r>
            <a:endParaRPr lang="ru-RU" dirty="0"/>
          </a:p>
          <a:p>
            <a:r>
              <a:rPr lang="ru-RU" dirty="0"/>
              <a:t>как именно разбивать, </a:t>
            </a:r>
            <a:endParaRPr lang="ru-RU" dirty="0"/>
          </a:p>
          <a:p>
            <a:r>
              <a:rPr lang="ru-RU" dirty="0"/>
              <a:t>как задавать критерии разбиения, </a:t>
            </a:r>
            <a:endParaRPr lang="ru-RU" dirty="0"/>
          </a:p>
          <a:p>
            <a:r>
              <a:rPr lang="ru-RU" dirty="0"/>
              <a:t>как оценивать ошибку разбиения в данной вершине и </a:t>
            </a:r>
            <a:endParaRPr lang="ru-RU" dirty="0"/>
          </a:p>
          <a:p>
            <a:endParaRPr lang="ru-RU" dirty="0"/>
          </a:p>
          <a:p>
            <a:r>
              <a:rPr lang="ru-RU" dirty="0"/>
              <a:t>как выбирать критерий останова?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обсудили, что решающие деревья удобно строить жадно – от корня к листьям, при этом конкретное разбиение в каждой вершине выбирается, исходя из некого критерия ошибки, о котором будем говорить позже. </a:t>
            </a:r>
            <a:endParaRPr lang="ru-RU" dirty="0"/>
          </a:p>
          <a:p>
            <a:r>
              <a:rPr lang="ru-RU" dirty="0"/>
              <a:t>Также нужно задать некоторый критерий останова, который определяет, следует ли данную вершину разбивать дальше или же уже можно сделать ее листом. </a:t>
            </a:r>
            <a:endParaRPr lang="ru-RU" dirty="0"/>
          </a:p>
          <a:p>
            <a:r>
              <a:rPr lang="ru-RU" dirty="0"/>
              <a:t>Также мы обсудили, как именно выбирать прогнозы в листьях, в задачах классификации и регрессии. </a:t>
            </a:r>
            <a:endParaRPr lang="ru-RU" dirty="0"/>
          </a:p>
          <a:p>
            <a:r>
              <a:rPr lang="ru-RU" dirty="0"/>
              <a:t>В следующей части мы продолжим разговор и поговорим о том, как задавать критерии ошибки.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Здесь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речь пойдёт о критериях информативности, с помощью которых можно выбирать оптимальное разбиение при построении решающего дерева.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мы с вами договорились, решающее дерево будем строить простое, у которого в каждой вершине записано условие, которое берет значение </a:t>
            </a:r>
            <a:r>
              <a:rPr lang="en-US" dirty="0"/>
              <a:t>j-</a:t>
            </a:r>
            <a:r>
              <a:rPr lang="ru-RU" dirty="0" err="1"/>
              <a:t>го</a:t>
            </a:r>
            <a:r>
              <a:rPr lang="ru-RU" dirty="0"/>
              <a:t> признака, сравнивает его с порогом </a:t>
            </a:r>
            <a:r>
              <a:rPr lang="en-US" dirty="0"/>
              <a:t>t,</a:t>
            </a:r>
            <a:endParaRPr lang="en-US" dirty="0"/>
          </a:p>
          <a:p>
            <a:r>
              <a:rPr lang="ru-RU" dirty="0"/>
              <a:t>и если значение признака меньше порога </a:t>
            </a:r>
            <a:r>
              <a:rPr lang="en-US" dirty="0"/>
              <a:t>t, </a:t>
            </a:r>
            <a:r>
              <a:rPr lang="ru-RU" dirty="0"/>
              <a:t>то объект идет в левое поддерево, если больше, то в правое поддерево. </a:t>
            </a:r>
            <a:endParaRPr lang="en-US" dirty="0"/>
          </a:p>
          <a:p>
            <a:r>
              <a:rPr lang="ru-RU" dirty="0"/>
              <a:t>Допустим, у нас есть некоторая вершина с номером </a:t>
            </a:r>
            <a:r>
              <a:rPr lang="en-US" dirty="0"/>
              <a:t>m, </a:t>
            </a:r>
            <a:r>
              <a:rPr lang="ru-RU" dirty="0"/>
              <a:t>в которую попала </a:t>
            </a:r>
            <a:r>
              <a:rPr lang="ru-RU" dirty="0" err="1"/>
              <a:t>подвыборка</a:t>
            </a:r>
            <a:r>
              <a:rPr lang="en-US" dirty="0"/>
              <a:t> </a:t>
            </a:r>
            <a:r>
              <a:rPr lang="ru-RU" dirty="0"/>
              <a:t>обучающей выборки </a:t>
            </a:r>
            <a:r>
              <a:rPr lang="en-US" dirty="0" err="1"/>
              <a:t>X_m</a:t>
            </a:r>
            <a:r>
              <a:rPr lang="en-US" dirty="0"/>
              <a:t>, </a:t>
            </a:r>
            <a:r>
              <a:rPr lang="ru-RU" dirty="0"/>
              <a:t>и мы хотим разбить эту вершину на два поддерева. </a:t>
            </a:r>
            <a:endParaRPr lang="en-US" dirty="0"/>
          </a:p>
          <a:p>
            <a:r>
              <a:rPr lang="ru-RU" dirty="0"/>
              <a:t>Мы уже говорили, что будем делать это с помощью критерия ошибки, который показывает, насколько качественно</a:t>
            </a:r>
            <a:r>
              <a:rPr lang="en-US" dirty="0"/>
              <a:t> </a:t>
            </a:r>
            <a:r>
              <a:rPr lang="ru-RU" dirty="0"/>
              <a:t>данное условие, данная пара (признак </a:t>
            </a:r>
            <a:r>
              <a:rPr lang="en-US" dirty="0"/>
              <a:t>j </a:t>
            </a:r>
            <a:r>
              <a:rPr lang="ru-RU" dirty="0"/>
              <a:t>и порог </a:t>
            </a:r>
            <a:r>
              <a:rPr lang="en-US" dirty="0"/>
              <a:t>t) </a:t>
            </a:r>
            <a:r>
              <a:rPr lang="ru-RU" dirty="0"/>
              <a:t>разбивает объект, попавший в эту выборку, на две </a:t>
            </a:r>
            <a:r>
              <a:rPr lang="ru-RU" dirty="0" err="1"/>
              <a:t>подвыборки</a:t>
            </a:r>
            <a:r>
              <a:rPr lang="ru-RU" dirty="0"/>
              <a:t>. </a:t>
            </a:r>
            <a:endParaRPr lang="en-US" dirty="0"/>
          </a:p>
          <a:p>
            <a:r>
              <a:rPr lang="ru-RU" dirty="0"/>
              <a:t>Этот критерий обозначается буквой </a:t>
            </a:r>
            <a:r>
              <a:rPr lang="en-US" dirty="0"/>
              <a:t>Q.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того, как конкретный критерий выбран, мы разбиваем выборку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m </a:t>
            </a:r>
            <a:r>
              <a:rPr lang="ru-RU" dirty="0"/>
              <a:t>на две части. </a:t>
            </a:r>
            <a:endParaRPr lang="en-US" dirty="0"/>
          </a:p>
          <a:p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l — </a:t>
            </a:r>
            <a:r>
              <a:rPr lang="ru-RU" dirty="0"/>
              <a:t>это те объекты, у которых значения </a:t>
            </a:r>
            <a:r>
              <a:rPr lang="en-US" dirty="0"/>
              <a:t>j-</a:t>
            </a:r>
            <a:r>
              <a:rPr lang="ru-RU" dirty="0" err="1"/>
              <a:t>го</a:t>
            </a:r>
            <a:r>
              <a:rPr lang="ru-RU" dirty="0"/>
              <a:t> признака меньше или равно порога </a:t>
            </a:r>
            <a:r>
              <a:rPr lang="en-US" dirty="0"/>
              <a:t>t, </a:t>
            </a:r>
            <a:r>
              <a:rPr lang="ru-RU" dirty="0"/>
              <a:t>и </a:t>
            </a:r>
            <a:endParaRPr lang="ru-RU" dirty="0"/>
          </a:p>
          <a:p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r — </a:t>
            </a:r>
            <a:r>
              <a:rPr lang="ru-RU" dirty="0"/>
              <a:t>это те объекты, у которого</a:t>
            </a:r>
            <a:r>
              <a:rPr lang="en-US" dirty="0"/>
              <a:t> </a:t>
            </a:r>
            <a:r>
              <a:rPr lang="ru-RU" dirty="0"/>
              <a:t>значения </a:t>
            </a:r>
            <a:r>
              <a:rPr lang="en-US" dirty="0"/>
              <a:t>j-</a:t>
            </a:r>
            <a:r>
              <a:rPr lang="ru-RU" dirty="0" err="1"/>
              <a:t>го</a:t>
            </a:r>
            <a:r>
              <a:rPr lang="ru-RU" dirty="0"/>
              <a:t> признака больше порога </a:t>
            </a:r>
            <a:r>
              <a:rPr lang="en-US" dirty="0"/>
              <a:t>t. </a:t>
            </a:r>
            <a:endParaRPr lang="en-US" dirty="0"/>
          </a:p>
          <a:p>
            <a:r>
              <a:rPr lang="ru-RU" dirty="0"/>
              <a:t>Выборка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l </a:t>
            </a:r>
            <a:r>
              <a:rPr lang="ru-RU" dirty="0"/>
              <a:t>отправляется в левое поддерево, выборка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r </a:t>
            </a:r>
            <a:r>
              <a:rPr lang="ru-RU" dirty="0"/>
              <a:t>отправляется в правое поддерево. </a:t>
            </a:r>
            <a:endParaRPr lang="en-US" dirty="0"/>
          </a:p>
          <a:p>
            <a:r>
              <a:rPr lang="ru-RU" dirty="0"/>
              <a:t>После этого можно повторить процедуру для левого и правого листа, который мы породили из данной вершины.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Критерий ошибки записывается следующим образом: </a:t>
            </a:r>
            <a:endParaRPr lang="ru-RU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Q(X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t)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|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H(X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l)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|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H(X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r)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--------               ---------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|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| </a:t>
            </a:r>
            <a:endParaRPr lang="en-US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состоит из двух слагаемых, каждое из которых соответствует своему листу.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H(X)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называется критерием информативности: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ее значение должно быть тем меньше, чем меньше разброс ответов в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Отдельно стоит отметить, что линейные модели не отражают особенности процесса принятия решений у людей.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самом деле, когда человек хочет понять ту или иную вещь, он будет задавать последовательность из простых вопросов, которые в итоге приведут его к какому-нибудь ответу.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разберемся, что означают его части. </a:t>
            </a:r>
            <a:endParaRPr lang="en-US" dirty="0"/>
          </a:p>
          <a:p>
            <a:r>
              <a:rPr lang="ru-RU" dirty="0"/>
              <a:t>Он состоит из двух слагаемых. </a:t>
            </a:r>
            <a:endParaRPr lang="en-US" dirty="0"/>
          </a:p>
          <a:p>
            <a:r>
              <a:rPr lang="ru-RU" dirty="0"/>
              <a:t>В первом слагаемом используется функция </a:t>
            </a:r>
            <a:r>
              <a:rPr lang="en-US" dirty="0"/>
              <a:t>H,</a:t>
            </a:r>
            <a:r>
              <a:rPr lang="ru-RU" dirty="0"/>
              <a:t> которой на вход передается выборка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l, </a:t>
            </a:r>
            <a:r>
              <a:rPr lang="ru-RU" dirty="0"/>
              <a:t>то есть та часть объектов, которая пойдет в левое поддерево. </a:t>
            </a:r>
            <a:endParaRPr lang="en-US" dirty="0"/>
          </a:p>
          <a:p>
            <a:r>
              <a:rPr lang="ru-RU" dirty="0"/>
              <a:t>Функция </a:t>
            </a:r>
            <a:r>
              <a:rPr lang="en-US" dirty="0"/>
              <a:t>H </a:t>
            </a:r>
            <a:r>
              <a:rPr lang="ru-RU" dirty="0"/>
              <a:t>должна измерять качество этого подмножества, то есть насколько сильный разброс ответов имеет место при попадании выборки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l </a:t>
            </a:r>
            <a:r>
              <a:rPr lang="ru-RU" dirty="0"/>
              <a:t>в левое поддерево.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Аналогично второе слагаемое измеряет то же самое для правого поддерева, в нем функцию </a:t>
            </a:r>
            <a:r>
              <a:rPr lang="en-US" dirty="0"/>
              <a:t>H </a:t>
            </a:r>
            <a:r>
              <a:rPr lang="ru-RU" dirty="0"/>
              <a:t>передает выборка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r,</a:t>
            </a:r>
            <a:r>
              <a:rPr lang="ru-RU" dirty="0"/>
              <a:t> и она должна измерить, насколько силен разброс ответов в подмножестве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r. </a:t>
            </a:r>
            <a:endParaRPr lang="ru-RU" dirty="0"/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значение должно быть тем меньше, чем меньше разброс ответов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Обратите внимание, что значение функции </a:t>
            </a:r>
            <a:r>
              <a:rPr lang="en-US" dirty="0"/>
              <a:t>H </a:t>
            </a:r>
            <a:r>
              <a:rPr lang="ru-RU" dirty="0"/>
              <a:t>на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l </a:t>
            </a:r>
            <a:r>
              <a:rPr lang="ru-RU" dirty="0"/>
              <a:t>и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r </a:t>
            </a:r>
            <a:r>
              <a:rPr lang="ru-RU" dirty="0"/>
              <a:t>нормируется, они </a:t>
            </a:r>
            <a:r>
              <a:rPr lang="ru-RU" dirty="0" err="1"/>
              <a:t>домножаются</a:t>
            </a:r>
            <a:r>
              <a:rPr lang="ru-RU" dirty="0"/>
              <a:t> на коэффициенты, которые равны доли объектов, которая идет влево, и доли объектов, которая идет вправо. </a:t>
            </a:r>
            <a:endParaRPr lang="ru-RU" dirty="0"/>
          </a:p>
          <a:p>
            <a:r>
              <a:rPr lang="ru-RU" dirty="0"/>
              <a:t>Зачем это нужно?</a:t>
            </a:r>
            <a:endParaRPr lang="ru-RU" dirty="0"/>
          </a:p>
          <a:p>
            <a:r>
              <a:rPr lang="ru-RU" dirty="0"/>
              <a:t>Представьте, что у нас в вершине </a:t>
            </a:r>
            <a:r>
              <a:rPr lang="en-US" dirty="0"/>
              <a:t>m </a:t>
            </a:r>
            <a:r>
              <a:rPr lang="ru-RU" dirty="0"/>
              <a:t>находится 1000 объектов, и из них 990 идут в левое поддерево, и 10 — в правое поддерево. </a:t>
            </a:r>
            <a:endParaRPr lang="ru-RU" dirty="0"/>
          </a:p>
          <a:p>
            <a:r>
              <a:rPr lang="ru-RU" dirty="0"/>
              <a:t>При этом 990 объектов, которые идут влево, оказываются одного класса, то есть это очень хорошее поддерево, а 10 объектов, которые идут вправо, относятся ко всем возможным классам. Распределение классов там равномерное, то есть эта </a:t>
            </a:r>
            <a:r>
              <a:rPr lang="ru-RU" dirty="0" err="1"/>
              <a:t>подвыборка</a:t>
            </a:r>
            <a:r>
              <a:rPr lang="ru-RU" dirty="0"/>
              <a:t> получается плохой, но при этом в ней всего 10 объектов, и нам не так страшно, что она получилась плохой, при том, что 990 попали в правильную вершину. </a:t>
            </a:r>
            <a:endParaRPr lang="ru-RU" dirty="0"/>
          </a:p>
          <a:p>
            <a:r>
              <a:rPr lang="ru-RU" dirty="0"/>
              <a:t>Поэтому нам важно </a:t>
            </a:r>
            <a:r>
              <a:rPr lang="ru-RU" dirty="0" err="1"/>
              <a:t>домножать</a:t>
            </a:r>
            <a:r>
              <a:rPr lang="ru-RU" dirty="0"/>
              <a:t> значение качества подмножества на размер этого подмножества. 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Итак, функция </a:t>
            </a:r>
            <a:r>
              <a:rPr lang="en-US" dirty="0"/>
              <a:t>H(X) </a:t>
            </a:r>
            <a:r>
              <a:rPr lang="ru-RU" dirty="0"/>
              <a:t>называется критерием информативности, и она должна измерять, насколько силен разброс ответов в выборке </a:t>
            </a:r>
            <a:r>
              <a:rPr lang="en-US" dirty="0"/>
              <a:t>X.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По сути, эта функция зависит от того, какие ответы имеют объекты из множества </a:t>
            </a:r>
            <a:r>
              <a:rPr lang="en-US" dirty="0"/>
              <a:t>X.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b="1" dirty="0"/>
              <a:t>Ее значение должно быть тем меньше, чем меньше разброс этих ответов.</a:t>
            </a:r>
            <a:endParaRPr lang="ru-RU" b="1" dirty="0"/>
          </a:p>
          <a:p>
            <a:r>
              <a:rPr lang="ru-RU" dirty="0"/>
              <a:t>Давайте разберем несколько примеров критерия информативности для задач регрессии и классификации.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случае регрессии разброс ответов — это дисперсия, поэтому критерий информативности в задачах регрессии записывается следующим образом: </a:t>
            </a:r>
            <a:endParaRPr lang="ru-RU" dirty="0"/>
          </a:p>
          <a:p>
            <a:r>
              <a:rPr lang="ru-RU" dirty="0"/>
              <a:t>Чтобы ее измерить, сначала вычислим средний ответ выборки </a:t>
            </a:r>
            <a:r>
              <a:rPr lang="en-US" dirty="0"/>
              <a:t>X, </a:t>
            </a:r>
            <a:r>
              <a:rPr lang="ru-RU" dirty="0"/>
              <a:t>который обозначается буквой </a:t>
            </a:r>
            <a:r>
              <a:rPr lang="en-US" dirty="0"/>
              <a:t>y </a:t>
            </a:r>
            <a:r>
              <a:rPr lang="ru-RU" dirty="0"/>
              <a:t>с верхней чертой. </a:t>
            </a:r>
            <a:endParaRPr lang="ru-RU" dirty="0"/>
          </a:p>
          <a:p>
            <a:r>
              <a:rPr lang="ru-RU" dirty="0"/>
              <a:t>Он вычисляется просто, как среднее значение. </a:t>
            </a:r>
            <a:endParaRPr lang="ru-RU" dirty="0"/>
          </a:p>
          <a:p>
            <a:r>
              <a:rPr lang="ru-RU" dirty="0"/>
              <a:t>А затем вычислим дисперсию выборки, которая вычисляется как </a:t>
            </a:r>
            <a:r>
              <a:rPr lang="ru-RU" b="1" dirty="0"/>
              <a:t>среднее значение квадрата отклонения ответа на объекте от среднего ответа по выборке</a:t>
            </a:r>
            <a:r>
              <a:rPr lang="ru-RU" dirty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Перейдем к классификации. </a:t>
            </a:r>
            <a:endParaRPr lang="ru-RU" dirty="0"/>
          </a:p>
          <a:p>
            <a:r>
              <a:rPr lang="ru-RU" dirty="0"/>
              <a:t>В случае с классификацией все немного сложнее. </a:t>
            </a:r>
            <a:endParaRPr lang="ru-RU" dirty="0"/>
          </a:p>
          <a:p>
            <a:r>
              <a:rPr lang="ru-RU" dirty="0"/>
              <a:t>Нам понадобится вспомогательная величина, которая показывает для </a:t>
            </a:r>
            <a:r>
              <a:rPr lang="en-US" dirty="0"/>
              <a:t>k-</a:t>
            </a:r>
            <a:r>
              <a:rPr lang="ru-RU" dirty="0" err="1"/>
              <a:t>го</a:t>
            </a:r>
            <a:r>
              <a:rPr lang="ru-RU" dirty="0"/>
              <a:t> класса, какова доля объектов класса </a:t>
            </a:r>
            <a:r>
              <a:rPr lang="en-US" dirty="0"/>
              <a:t>k </a:t>
            </a:r>
            <a:r>
              <a:rPr lang="ru-RU" dirty="0"/>
              <a:t>в выборке </a:t>
            </a:r>
            <a:r>
              <a:rPr lang="en-US" dirty="0"/>
              <a:t>X. </a:t>
            </a:r>
            <a:endParaRPr lang="ru-RU" dirty="0"/>
          </a:p>
          <a:p>
            <a:r>
              <a:rPr lang="ru-RU" dirty="0"/>
              <a:t>Будем обозначать эту величину как </a:t>
            </a:r>
            <a:r>
              <a:rPr lang="en-US" dirty="0"/>
              <a:t>p</a:t>
            </a:r>
            <a:r>
              <a:rPr lang="ru-RU" dirty="0"/>
              <a:t>_</a:t>
            </a:r>
            <a:r>
              <a:rPr lang="en-US" dirty="0"/>
              <a:t>k-</a:t>
            </a:r>
            <a:r>
              <a:rPr lang="ru-RU" dirty="0"/>
              <a:t>тое. </a:t>
            </a:r>
            <a:endParaRPr lang="ru-RU" dirty="0"/>
          </a:p>
          <a:p>
            <a:r>
              <a:rPr lang="ru-RU" dirty="0"/>
              <a:t>И она, собственно, вычисляется по этой формуле, смысл которой как раз таки доля объектов класса </a:t>
            </a:r>
            <a:r>
              <a:rPr lang="en-US" dirty="0"/>
              <a:t>k </a:t>
            </a:r>
            <a:r>
              <a:rPr lang="ru-RU" dirty="0"/>
              <a:t>в выборке </a:t>
            </a:r>
            <a:r>
              <a:rPr lang="en-US" dirty="0"/>
              <a:t>X. </a:t>
            </a:r>
            <a:endParaRPr lang="ru-RU" dirty="0"/>
          </a:p>
          <a:p>
            <a:r>
              <a:rPr lang="ru-RU" dirty="0"/>
              <a:t>На основе этих чисел </a:t>
            </a:r>
            <a:r>
              <a:rPr lang="en-US" dirty="0"/>
              <a:t>p</a:t>
            </a:r>
            <a:r>
              <a:rPr lang="ru-RU" dirty="0"/>
              <a:t>_</a:t>
            </a:r>
            <a:r>
              <a:rPr lang="en-US" dirty="0"/>
              <a:t>k </a:t>
            </a:r>
            <a:r>
              <a:rPr lang="ru-RU" dirty="0"/>
              <a:t>вводятся критерии информативности для классификации, и первый из них — это критерий Джини.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Он вычисляется по такой формуле. </a:t>
            </a:r>
            <a:endParaRPr lang="ru-RU" dirty="0"/>
          </a:p>
          <a:p>
            <a:r>
              <a:rPr lang="ru-RU" dirty="0"/>
              <a:t>В нем стоит суммирование по всем классам, от первого до </a:t>
            </a:r>
            <a:r>
              <a:rPr lang="en-US" dirty="0"/>
              <a:t>K, </a:t>
            </a:r>
            <a:r>
              <a:rPr lang="ru-RU" dirty="0"/>
              <a:t>и для каждого класса вычисляется произведение </a:t>
            </a:r>
            <a:r>
              <a:rPr lang="en-US" dirty="0"/>
              <a:t>p</a:t>
            </a:r>
            <a:r>
              <a:rPr lang="ru-RU" dirty="0"/>
              <a:t>_</a:t>
            </a:r>
            <a:r>
              <a:rPr lang="en-US" dirty="0"/>
              <a:t>k </a:t>
            </a:r>
            <a:r>
              <a:rPr lang="ru-RU" dirty="0"/>
              <a:t>на (1 − </a:t>
            </a:r>
            <a:r>
              <a:rPr lang="en-US" dirty="0"/>
              <a:t>p</a:t>
            </a:r>
            <a:r>
              <a:rPr lang="ru-RU" dirty="0"/>
              <a:t>_</a:t>
            </a:r>
            <a:r>
              <a:rPr lang="en-US" dirty="0"/>
              <a:t>k), </a:t>
            </a:r>
            <a:r>
              <a:rPr lang="ru-RU" dirty="0"/>
              <a:t>где </a:t>
            </a:r>
            <a:r>
              <a:rPr lang="en-US" dirty="0"/>
              <a:t>p</a:t>
            </a:r>
            <a:r>
              <a:rPr lang="ru-RU" dirty="0"/>
              <a:t>_</a:t>
            </a:r>
            <a:r>
              <a:rPr lang="en-US" dirty="0"/>
              <a:t>k — </a:t>
            </a:r>
            <a:r>
              <a:rPr lang="ru-RU" dirty="0"/>
              <a:t>это доля объектов </a:t>
            </a:r>
            <a:r>
              <a:rPr lang="en-US" dirty="0"/>
              <a:t>k-</a:t>
            </a:r>
            <a:r>
              <a:rPr lang="ru-RU" dirty="0" err="1"/>
              <a:t>го</a:t>
            </a:r>
            <a:r>
              <a:rPr lang="ru-RU" dirty="0"/>
              <a:t> класса в вершине. </a:t>
            </a:r>
            <a:endParaRPr lang="ru-RU" dirty="0"/>
          </a:p>
          <a:p>
            <a:r>
              <a:rPr lang="ru-RU" dirty="0"/>
              <a:t>Обратите внимание, что все числа в этой сумме положительные, поэтому критерий Джини всегда не отрицательный, он не меньше нуля. </a:t>
            </a:r>
            <a:endParaRPr lang="ru-RU" dirty="0"/>
          </a:p>
          <a:p>
            <a:r>
              <a:rPr lang="ru-RU" dirty="0"/>
              <a:t>При этом, если в нашей выборке </a:t>
            </a:r>
            <a:r>
              <a:rPr lang="en-US" dirty="0"/>
              <a:t>X</a:t>
            </a:r>
            <a:r>
              <a:rPr lang="ru-RU" dirty="0"/>
              <a:t> все объекты относятся к какому-то одному классу, например к первому, то все слагаемые в этой сумме будут нулевыми, значит и сам критерий Джини будет равен 0. </a:t>
            </a:r>
            <a:endParaRPr lang="ru-RU" dirty="0"/>
          </a:p>
          <a:p>
            <a:r>
              <a:rPr lang="ru-RU" dirty="0"/>
              <a:t>Это означает, что его оптимум достигается в том случае, если все объекты в </a:t>
            </a:r>
            <a:r>
              <a:rPr lang="ru-RU" dirty="0" err="1"/>
              <a:t>подвыборке</a:t>
            </a:r>
            <a:r>
              <a:rPr lang="ru-RU" dirty="0"/>
              <a:t> относятся к одному классу. </a:t>
            </a:r>
            <a:endParaRPr lang="ru-RU" dirty="0"/>
          </a:p>
          <a:p>
            <a:r>
              <a:rPr lang="ru-RU" dirty="0"/>
              <a:t>У него есть много интерпретаций. И одна из них следующая: критерий Джини равен вероятности ошибки случайного классификатора, где случайный классификатор устроен так, что он выдает случайный класс от 1 до </a:t>
            </a:r>
            <a:r>
              <a:rPr lang="en-US" dirty="0"/>
              <a:t>K, </a:t>
            </a:r>
            <a:r>
              <a:rPr lang="ru-RU" dirty="0"/>
              <a:t>при этом вероятность выдать класс (какое-то </a:t>
            </a:r>
            <a:r>
              <a:rPr lang="en-US" dirty="0"/>
              <a:t>k) </a:t>
            </a:r>
            <a:r>
              <a:rPr lang="ru-RU" dirty="0"/>
              <a:t>равна </a:t>
            </a:r>
            <a:r>
              <a:rPr lang="en-US" dirty="0"/>
              <a:t>p</a:t>
            </a:r>
            <a:r>
              <a:rPr lang="ru-RU" dirty="0"/>
              <a:t>+</a:t>
            </a:r>
            <a:r>
              <a:rPr lang="en-US" dirty="0"/>
              <a:t>k, </a:t>
            </a:r>
            <a:r>
              <a:rPr lang="ru-RU" dirty="0"/>
              <a:t>то есть равна пропорции этого класса в общей </a:t>
            </a:r>
            <a:r>
              <a:rPr lang="ru-RU" dirty="0" err="1"/>
              <a:t>подвыборке</a:t>
            </a:r>
            <a:r>
              <a:rPr lang="ru-RU" dirty="0"/>
              <a:t> </a:t>
            </a:r>
            <a:r>
              <a:rPr lang="en-US" dirty="0"/>
              <a:t>X.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Еще один пример критерия информативности для классификации, это </a:t>
            </a:r>
            <a:r>
              <a:rPr lang="ru-RU" dirty="0" err="1"/>
              <a:t>энтропийный</a:t>
            </a:r>
            <a:r>
              <a:rPr lang="ru-RU" dirty="0"/>
              <a:t> критерий. Он вычисляется по такой формуле. </a:t>
            </a:r>
            <a:endParaRPr lang="ru-RU" dirty="0"/>
          </a:p>
          <a:p>
            <a:r>
              <a:rPr lang="ru-RU" dirty="0"/>
              <a:t>В нем суммируются следующие слагаемые: берется вероятность </a:t>
            </a:r>
            <a:r>
              <a:rPr lang="en-US" dirty="0"/>
              <a:t>p</a:t>
            </a:r>
            <a:r>
              <a:rPr lang="ru-RU" dirty="0"/>
              <a:t>_</a:t>
            </a:r>
            <a:r>
              <a:rPr lang="en-US" dirty="0"/>
              <a:t>k </a:t>
            </a:r>
            <a:r>
              <a:rPr lang="ru-RU" dirty="0"/>
              <a:t>и </a:t>
            </a:r>
            <a:r>
              <a:rPr lang="ru-RU" dirty="0" err="1"/>
              <a:t>домножается</a:t>
            </a:r>
            <a:r>
              <a:rPr lang="ru-RU" dirty="0"/>
              <a:t> на логарифм этой вероятности, и все это берется со знаком минус. При этом мы считаем, что если вероятность равна 0, то ноль умножить на логарифм нуля — это то же ноль. Причем это можно доказать по непрерывности, если взять просто предел функции </a:t>
            </a:r>
            <a:r>
              <a:rPr lang="en-US" dirty="0"/>
              <a:t>X In X. </a:t>
            </a:r>
            <a:endParaRPr lang="ru-RU" dirty="0"/>
          </a:p>
          <a:p>
            <a:r>
              <a:rPr lang="ru-RU" dirty="0"/>
              <a:t>Для этого критерия выполнено то же самое свойство: если в выборке </a:t>
            </a:r>
            <a:r>
              <a:rPr lang="en-US" dirty="0"/>
              <a:t>X </a:t>
            </a:r>
            <a:r>
              <a:rPr lang="ru-RU" dirty="0"/>
              <a:t>находятся объекты ровно одного класса, например первого, то значение </a:t>
            </a:r>
            <a:r>
              <a:rPr lang="ru-RU" dirty="0" err="1"/>
              <a:t>энтропийного</a:t>
            </a:r>
            <a:r>
              <a:rPr lang="ru-RU" dirty="0"/>
              <a:t> критерия будет равно 0. </a:t>
            </a:r>
            <a:endParaRPr lang="ru-RU" dirty="0"/>
          </a:p>
          <a:p>
            <a:r>
              <a:rPr lang="ru-RU" dirty="0"/>
              <a:t>И какое бы не было распределение на классах, значение </a:t>
            </a:r>
            <a:r>
              <a:rPr lang="ru-RU" dirty="0" err="1"/>
              <a:t>энтропийного</a:t>
            </a:r>
            <a:r>
              <a:rPr lang="ru-RU" dirty="0"/>
              <a:t> критерия не отрицательное. </a:t>
            </a:r>
            <a:endParaRPr lang="ru-RU" dirty="0"/>
          </a:p>
          <a:p>
            <a:r>
              <a:rPr lang="ru-RU" dirty="0"/>
              <a:t>У него так же есть очень интересный физический смысл. По сути, </a:t>
            </a:r>
            <a:r>
              <a:rPr lang="ru-RU" dirty="0" err="1"/>
              <a:t>энтропийный</a:t>
            </a:r>
            <a:r>
              <a:rPr lang="ru-RU" dirty="0"/>
              <a:t> критерий — это мера отличия распределения классов от вырожденного. Если распределение вырожденное, то энтропия равна 0, в этом распределении нет ничего неожиданного, мы всегда знаем, что мы будем получать из него. Если же это распределение равномерное, то есть вероятность получить каждый класс в этой выборке одинаковая, то энтропия будет максимальна. У этого распределения максимальный уровень неожиданности. Мы не можем предсказать, что мы получим</a:t>
            </a:r>
            <a:endParaRPr lang="ru-RU" dirty="0"/>
          </a:p>
          <a:p>
            <a:r>
              <a:rPr lang="ru-RU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Информацио́нная</a:t>
            </a:r>
            <a:r>
              <a:rPr lang="ru-R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энтропи́я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мера неопределённости или непредсказуемости некоторой системы, в частности неопределённость появления какого-либо символа 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Первичный алфавит"/>
              </a:rPr>
              <a:t>первичного алфавита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мы выяснили, что критерий ошибки должен минимизировать разброс ответов в обоих поддеревьях после разбиения по какому-то условию. </a:t>
            </a:r>
            <a:endParaRPr lang="ru-RU" dirty="0"/>
          </a:p>
          <a:p>
            <a:r>
              <a:rPr lang="ru-RU" dirty="0"/>
              <a:t>И выражается он через критерий информативности, который измеряет разброс ответов в одном из поддеревьев. </a:t>
            </a:r>
            <a:endParaRPr lang="ru-RU" dirty="0"/>
          </a:p>
          <a:p>
            <a:r>
              <a:rPr lang="ru-RU" dirty="0"/>
              <a:t>В регрессии это просто среднеквадратичная ошибка или дисперсия. </a:t>
            </a:r>
            <a:endParaRPr lang="ru-RU" dirty="0"/>
          </a:p>
          <a:p>
            <a:r>
              <a:rPr lang="ru-RU" dirty="0"/>
              <a:t>В классификации это может быть критерий Джини или </a:t>
            </a:r>
            <a:r>
              <a:rPr lang="ru-RU" dirty="0" err="1"/>
              <a:t>энтропийный</a:t>
            </a:r>
            <a:r>
              <a:rPr lang="ru-RU" dirty="0"/>
              <a:t> критерий.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речь пойдёт о способах борьбы с переобучением деревьев, а именно о критериях останова и стрижке деревьев.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Необходимо провести медицинскую диагностику. Врач, который̆ проводит эту диагностику, знает только 2 заболевания — ангина и грипп.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сначала он спрашивает, какая температура у пациента.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она меньше 37 градусов, он заключает, что пациент здоров, в ином случае — переходит к следующему вопросу, а именно, спрашивает, болит ли у пациента горло.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оно болит, врач ставит диагноз ангина, в ином случае — грипп.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Критерий останова используется, чтобы принять решение: разбивать вершину дальше или сделать листовой̆.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Худший̆ случай решающего дерева — такое, в котором каждый̆ лист соответствует своему объекту обучающей̆ выборки.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дерево будет максимально переобученным и не будет обобщать информацию, полученную из обучающей̆ выборки.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Грамотно подобранный̆ критерия останова позволяет бороться с переобучением.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Самый̆ простой критерий останова проверяет, все ли объекты в вершине относятся к одному классу.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 такой̆ критерий останова может быть использован только в случае простых выборок, так как для сложных он остановится только тогда, когда в каждом листе останется примерно по одному объекту. </a:t>
            </a:r>
            <a:endParaRPr lang="ru-RU" dirty="0"/>
          </a:p>
          <a:p>
            <a:r>
              <a:rPr lang="ru-RU" dirty="0"/>
              <a:t>ВОПРОС: какие способы предложите вы?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Гораздо более устойчивый̆ и полезный̆ критерий проверяет, сколько объектов оказалось в вершине, и разбиение продолжается, если это число больше, чем некоторое выбранное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Соответственно, если в вершину попало ≤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объектов, она становится листовой̆.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Параметр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подбирать.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Случай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= 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является худшим случаем, описанным выше.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выбирать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так, чтобы по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объектам, которые попали в вершину, можно было устойчиво построить прогноз.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Существует рекомендация, что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брать равным 5.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Еще один критерий, гораздо более грубый̆, заключается в ограничении на глубину дерева.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критерий хорошо себя зарекомендовал при построении композиций, когда много решающих деревьев объединяют в один сложный̆ алгоритм.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подход мы рассмотрим позже.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Существует и другой̆ подход к борьбе с переобучением деревьев — стрижка.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 заключается в том, что сначала строится решающее дерево максимальной̆ сложности и глубины, до тех пор, пока в каждой̆ вершине не окажется по 1 объекту обучающей̆ выборки.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этого начинается «стрижка», то есть удаление листьев в этом дереве по определенному критерию.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можно стричь до тех пор, пока улучшается качество некоторой̆ отложенной̆ выборки.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Существует мнение, и это подкреплено многими экспериментами, что стрижка работает гораздо лучше, чем простые критерии, о которых говорилось раньше.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то же время стрижка — это довольно трудоемкая процедура.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она может требовать вычисления качества дерева на некоторой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валидационной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выборке на каждом шаге, что может быть очень сложно.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самом деле, сами по себе деревья на сегодняшний̆ день почти не используются, они бывают нужны только для построения композиции и объединения большого числа деревьев в один алгоритм.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случае с композициями такие сложные подходы к борьбе с переобучением уже не нужны, так как достаточно простых критериев останова, ограничения на глубину дерева или на число объектов в листе.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мы с вами обсудили, что деревья сами по себе получаются переобученные и зачастую нужно бороться с их переобучением. </a:t>
            </a:r>
            <a:endParaRPr lang="en-US" dirty="0"/>
          </a:p>
          <a:p>
            <a:r>
              <a:rPr lang="ru-RU" dirty="0"/>
              <a:t>К этому есть два подхода. </a:t>
            </a:r>
            <a:endParaRPr lang="en-US" dirty="0"/>
          </a:p>
          <a:p>
            <a:r>
              <a:rPr lang="ru-RU" dirty="0"/>
              <a:t>Первый — использование простых критериев</a:t>
            </a:r>
            <a:r>
              <a:rPr lang="en-US" dirty="0"/>
              <a:t> </a:t>
            </a:r>
            <a:r>
              <a:rPr lang="ru-RU" dirty="0"/>
              <a:t>останова, таких как: ограничение на глубину дерева или ограничение на число объектов в каждом листе дерева. </a:t>
            </a:r>
            <a:endParaRPr lang="en-US" dirty="0"/>
          </a:p>
          <a:p>
            <a:r>
              <a:rPr lang="ru-RU" dirty="0"/>
              <a:t>Также есть подход, который называется стрижкой деревьев, который дает более высокое качество, но при этом гораздо более сложный в применении. </a:t>
            </a:r>
            <a:endParaRPr lang="en-US" dirty="0"/>
          </a:p>
          <a:p>
            <a:r>
              <a:rPr lang="ru-RU" dirty="0"/>
              <a:t>В следующей части мы поговорим о том, как использовать категориальные признаки в решающих деревьях.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будет рассмотрено, как использовать категориальные признаки в решающих деревьях.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 этого момента использовалось следующее условие в вершине каждого дерева: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≤ t].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Очевидно, что такое условие можно записывать только для вещественных или бинарных признаков. </a:t>
            </a:r>
            <a:endParaRPr lang="ru-RU" dirty="0"/>
          </a:p>
          <a:p>
            <a:r>
              <a:rPr lang="ru-RU" dirty="0"/>
              <a:t>ВОПРОС: какие решения этой проблемы предложите вы?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Подход,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позволяет включить категориальные признаки в деревья, состоит в том, чтобы строить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арные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деревья, то есть такие деревья, что из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каждои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вершины могут выходить до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ребер. Пусть необходимо разбить некоторую вершину по некоторому признаку. Если этот признак —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вещественныи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или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бинарныи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̆, то все еще можно использовать простое условие с порогом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интерес представляет именно случай категориального признака.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пример — для известной задачи определения того, выживет или не выживет тот или иной пассажир Титаника.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Задача очень неплохо решается следующим решающим деревом: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первую очередь спрашивается пол пассажира.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это женщина, то решающее дерево сразу заявляет, что она выживает, и этот ответ верен в 73% случаев, и так далее.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категориальный̆ признак, который̆ может принимать значения {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 ..., 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n},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разбить вершину 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вершин таким образом, что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дочернюю вершину идут объекты с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= 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Критерий ошибки такого разбиения строится по аналогии со случаем бинарного дерева.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разбивается 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частей̆, а не на две, в выражении будет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слагаемых: …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ВОПРОС: как вы думаете, какие негативные последствия такого подхода?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если вершину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разбить, рассматриваются все возможные вещественные, бинарные и категориальные признаки.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вещественных и бинарных признаков считается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Q(X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t),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для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арных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так, как написано выше.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Разбиение вершины будет происходить по тому признаку, для которого значение критерия ошибки будет минимальным. </a:t>
            </a:r>
            <a:endParaRPr lang="ru-RU" dirty="0"/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Важное замечание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состоит в том, что при делении вершины по категориальному признаку получается больше дочерних вершин, на которых, очень вероятно, будет достигаться более высокое качество и более низкое значение критерия информативности, поэтому, скорее всего, при таком подходе предпочтение почти всегда будет отдаваться разбиению по категориальным признакам с большим числом возможных значений. В результате получается много листьев в дереве, что почти гарантированно может привести к переобучению. </a:t>
            </a:r>
            <a:endParaRPr lang="ru-RU" dirty="0"/>
          </a:p>
          <a:p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 это не всегда так.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Если выборки настолько большие, что даже после разбиения по категориальному признаку в каждом поддереве будет оставаться много объектов, то такое дерево будет неплохо работать, поскольку оно будет восстанавливать сложные зависимости, и при этом не переобучаться при использовании должного критерия останова.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Другой̆ подход позволяет не переходить к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арным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деревьям и продолжать работать с бинарными деревьями.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также необходимо сделать разбиение вершины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категориальный̆ признак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может принимать значения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= {c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 ..., 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n}. </a:t>
            </a:r>
            <a:endParaRPr lang="en-US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этого сначала необходимо разбить множество значений категориального признака на два не пересекающихся подмножества: </a:t>
            </a:r>
            <a:endParaRPr lang="ru-RU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= 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∪ 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 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∩ 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= ∅.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ВОПРОС: Какое дополнительное условие о множествах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пропущено на слайде?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того, как такое разбиение построено, условие в данной̆ вершине будет выглядеть просто: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∈ 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1] </a:t>
            </a:r>
            <a:endParaRPr lang="en-US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условие проверяет, в какое из подмножеств попадает значение признака в данный̆ момент на данном объекте.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Главным вопросом остается то, как именно нужно разбивать множество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Полное количество возможных разбиений множества на два подмножества — 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^n.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счастью, есть хитрость, которая позволяет избежать полного перебора и, более того, работать с категориальным признаком как с вещественным. Для этого возможные значения категориального признака сортируются специальным образом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c(1) , ..., c(n)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заменяются на натуральные числа 1,...,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этого с данными признаком следует уже работать как с вещественным, а значение порога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будет определять разделение множества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два подмножества. </a:t>
            </a:r>
            <a:endParaRPr lang="ru-RU" dirty="0"/>
          </a:p>
          <a:p>
            <a:r>
              <a:rPr lang="ru-RU" dirty="0"/>
              <a:t>Для начала отсортируем все возможные значения категориального признака, а их </a:t>
            </a:r>
            <a:r>
              <a:rPr lang="en-US" dirty="0"/>
              <a:t>n </a:t>
            </a:r>
            <a:r>
              <a:rPr lang="ru-RU" dirty="0"/>
              <a:t>штук, по некоторому принципу. Будем обозначать минимальное значение как </a:t>
            </a:r>
            <a:r>
              <a:rPr lang="en-US" dirty="0"/>
              <a:t>C </a:t>
            </a:r>
            <a:r>
              <a:rPr lang="ru-RU" dirty="0"/>
              <a:t>с индексом (1), второе по минимальности,</a:t>
            </a:r>
            <a:r>
              <a:rPr lang="en-US" dirty="0"/>
              <a:t> </a:t>
            </a:r>
            <a:r>
              <a:rPr lang="ru-RU" dirty="0"/>
              <a:t>как </a:t>
            </a:r>
            <a:r>
              <a:rPr lang="en-US" dirty="0"/>
              <a:t>C </a:t>
            </a:r>
            <a:r>
              <a:rPr lang="ru-RU" dirty="0"/>
              <a:t>с индексом (2), и так далее до </a:t>
            </a:r>
            <a:r>
              <a:rPr lang="en-US" dirty="0"/>
              <a:t>C </a:t>
            </a:r>
            <a:r>
              <a:rPr lang="ru-RU" dirty="0"/>
              <a:t>индексом (</a:t>
            </a:r>
            <a:r>
              <a:rPr lang="en-US" dirty="0"/>
              <a:t>n) —</a:t>
            </a:r>
            <a:r>
              <a:rPr lang="ru-RU" dirty="0"/>
              <a:t> это будет максимальное значение. После этого заменим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е, по порядку значение категориального признака, на число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ru-RU" dirty="0"/>
              <a:t>то есть перейдем от категориального признака к вещественному и дальше будем работать именно с этим вещественным признаком. Строить для него разбиение, просто выбирая порог. Понятно, что это гораздо быстрее. Порогов столько, сколько различных значений, в нашем случае </a:t>
            </a:r>
            <a:r>
              <a:rPr lang="en-US" dirty="0"/>
              <a:t>n </a:t>
            </a:r>
            <a:r>
              <a:rPr lang="ru-RU" dirty="0"/>
              <a:t>штук.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Поговорим о том, как нужно сортировать значения категориального признака. Это делается по вот такому очень сложному принципу. Давайте разберемся, что здесь написано. Итак, в числители дроби</a:t>
            </a:r>
            <a:endParaRPr lang="ru-RU" dirty="0"/>
          </a:p>
          <a:p>
            <a:r>
              <a:rPr lang="ru-RU" dirty="0"/>
              <a:t>записана сумма по всем объектам из </a:t>
            </a:r>
            <a:r>
              <a:rPr lang="ru-RU" dirty="0" err="1"/>
              <a:t>подвыборки</a:t>
            </a:r>
            <a:r>
              <a:rPr lang="ru-RU" dirty="0"/>
              <a:t> </a:t>
            </a:r>
            <a:r>
              <a:rPr lang="en-US" dirty="0" err="1"/>
              <a:t>X_m</a:t>
            </a:r>
            <a:r>
              <a:rPr lang="en-US" dirty="0"/>
              <a:t> — </a:t>
            </a:r>
            <a:r>
              <a:rPr lang="ru-RU" dirty="0"/>
              <a:t>это объекты, которые попали в данную вершину. Для каждого объекта мы вычисляем индикаторы, которые будут равны 1, если </a:t>
            </a:r>
            <a:r>
              <a:rPr lang="en-US" dirty="0"/>
              <a:t>j-</a:t>
            </a:r>
            <a:r>
              <a:rPr lang="ru-RU" dirty="0"/>
              <a:t>й признак, тот который нас</a:t>
            </a:r>
            <a:r>
              <a:rPr lang="en-US" dirty="0"/>
              <a:t> </a:t>
            </a:r>
            <a:r>
              <a:rPr lang="ru-RU" dirty="0"/>
              <a:t>интересует, на данном объекте принимает значение </a:t>
            </a:r>
            <a:r>
              <a:rPr lang="en-US" dirty="0"/>
              <a:t>c </a:t>
            </a:r>
            <a:r>
              <a:rPr lang="ru-RU" dirty="0"/>
              <a:t>какое-то конкретное, и при этом сам объект относится к первому классу. Мы говорим о задаче бинарной классификации. В знаменателе записано число</a:t>
            </a:r>
            <a:r>
              <a:rPr lang="en-US" dirty="0"/>
              <a:t> </a:t>
            </a:r>
            <a:r>
              <a:rPr lang="ru-RU" dirty="0"/>
              <a:t>объектов </a:t>
            </a:r>
            <a:r>
              <a:rPr lang="ru-RU" dirty="0" err="1"/>
              <a:t>подвыборки</a:t>
            </a:r>
            <a:r>
              <a:rPr lang="ru-RU" dirty="0"/>
              <a:t> </a:t>
            </a:r>
            <a:r>
              <a:rPr lang="en-US" dirty="0" err="1"/>
              <a:t>X_m</a:t>
            </a:r>
            <a:r>
              <a:rPr lang="en-US" dirty="0"/>
              <a:t>, </a:t>
            </a:r>
            <a:r>
              <a:rPr lang="ru-RU" dirty="0"/>
              <a:t>у которых значения категориального признака равняется </a:t>
            </a:r>
            <a:r>
              <a:rPr lang="en-US" dirty="0"/>
              <a:t>c. </a:t>
            </a:r>
            <a:r>
              <a:rPr lang="ru-RU" dirty="0"/>
              <a:t>По сути, смысл этой дроби в следующем: она показывает, какая доля объектов, для которых значения категориального признака</a:t>
            </a:r>
            <a:r>
              <a:rPr lang="en-US" dirty="0"/>
              <a:t> </a:t>
            </a:r>
            <a:r>
              <a:rPr lang="ru-RU" dirty="0"/>
              <a:t>равно </a:t>
            </a:r>
            <a:r>
              <a:rPr lang="en-US" dirty="0"/>
              <a:t>c, </a:t>
            </a:r>
            <a:r>
              <a:rPr lang="ru-RU" dirty="0"/>
              <a:t>относится к первому классу. Как много объектов первого класса среди тех, у которых значение категориального признака равно </a:t>
            </a:r>
            <a:r>
              <a:rPr lang="en-US" dirty="0"/>
              <a:t>c. </a:t>
            </a:r>
            <a:r>
              <a:rPr lang="ru-RU" dirty="0"/>
              <a:t>Дальше мы сортируем по значению этой дроби все значения категориального признака. Следственно, чем меньше объектов для данного значения относится к первому классу, тем левее данное значение будет в этой цепочке, тем меньше будет данное значение в нашем порядке.</a:t>
            </a:r>
            <a:endParaRPr lang="en-US" dirty="0"/>
          </a:p>
          <a:p>
            <a:r>
              <a:rPr lang="ru-RU" b="1" dirty="0"/>
              <a:t>доля объектов положительного класса с данным значением категориального признака</a:t>
            </a:r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регрессии все вычисляется аналогично. </a:t>
            </a:r>
            <a:endParaRPr lang="en-US" dirty="0"/>
          </a:p>
          <a:p>
            <a:r>
              <a:rPr lang="ru-RU" dirty="0"/>
              <a:t>Только на этот раз мы вычисляем не долю объектов положительного класса с данным значением категориального признака, а средний ответ по всем объектам, у которых значение категориального признака равно </a:t>
            </a:r>
            <a:r>
              <a:rPr lang="en-US" dirty="0"/>
              <a:t>c. </a:t>
            </a:r>
            <a:endParaRPr lang="en-US" dirty="0"/>
          </a:p>
          <a:p>
            <a:r>
              <a:rPr lang="ru-RU" dirty="0"/>
              <a:t>И сортируем по этому среднему значению. </a:t>
            </a:r>
            <a:endParaRPr lang="en-US" dirty="0"/>
          </a:p>
          <a:p>
            <a:r>
              <a:rPr lang="ru-RU" dirty="0"/>
              <a:t>При этом, чем меньше среднее значение при данном значении категориального признака, тем левее будет оно в этой цепочке.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Главная особенность этого подхода состоит в том, что если бы мы перебирали все возможные разбиения множества </a:t>
            </a:r>
            <a:r>
              <a:rPr lang="en-US" dirty="0"/>
              <a:t>C </a:t>
            </a:r>
            <a:r>
              <a:rPr lang="ru-RU" dirty="0"/>
              <a:t>на два подмножества и искали оптимальное, с точки зрения, например, критерия Джини, то при таком подходе мы найдем то же самое разбиение. </a:t>
            </a:r>
            <a:endParaRPr lang="ru-RU" dirty="0"/>
          </a:p>
          <a:p>
            <a:r>
              <a:rPr lang="ru-RU" dirty="0"/>
              <a:t>То есть такой подход позволяет перебирать всего </a:t>
            </a:r>
            <a:r>
              <a:rPr lang="en-US" dirty="0"/>
              <a:t>n </a:t>
            </a:r>
            <a:r>
              <a:rPr lang="ru-RU" dirty="0"/>
              <a:t>возможных разбиений вместо 2 в степени </a:t>
            </a:r>
            <a:r>
              <a:rPr lang="en-US" dirty="0"/>
              <a:t>n, </a:t>
            </a:r>
            <a:r>
              <a:rPr lang="ru-RU" dirty="0"/>
              <a:t>но при этом среди этих </a:t>
            </a:r>
            <a:r>
              <a:rPr lang="en-US" dirty="0"/>
              <a:t>n </a:t>
            </a:r>
            <a:r>
              <a:rPr lang="ru-RU" dirty="0"/>
              <a:t>будет самое оптимальное. </a:t>
            </a:r>
            <a:endParaRPr lang="ru-RU" dirty="0"/>
          </a:p>
          <a:p>
            <a:r>
              <a:rPr lang="ru-RU" dirty="0"/>
              <a:t>Таким образом, благодаря этому трюку мы можем сократить перебор с экспоненциального до линейного. </a:t>
            </a:r>
            <a:endParaRPr lang="ru-RU" dirty="0"/>
          </a:p>
          <a:p>
            <a:r>
              <a:rPr lang="ru-RU" dirty="0"/>
              <a:t>При этом это условие выполнено для критерия среднеквадратичной ошибки, для критерия Джини и для </a:t>
            </a:r>
            <a:r>
              <a:rPr lang="ru-RU" dirty="0" err="1"/>
              <a:t>энтропийного</a:t>
            </a:r>
            <a:r>
              <a:rPr lang="ru-RU" dirty="0"/>
              <a:t> критерия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Итак, мы обсудили два подхода к использованию категориальных признаков в решающих деревьях.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Первый основан на построении </a:t>
            </a:r>
            <a:r>
              <a:rPr lang="en-US" dirty="0"/>
              <a:t>n-</a:t>
            </a:r>
            <a:r>
              <a:rPr lang="ru-RU" dirty="0" err="1"/>
              <a:t>арных</a:t>
            </a:r>
            <a:r>
              <a:rPr lang="ru-RU" dirty="0"/>
              <a:t> решающих деревьев, в которых бы разбиваем вершину на столько поддеревьев, сколько значений у категориального признака.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Второй подход работает с бинарными деревьями, там мы разбиваем множество значений категориального признака на два подмножества и отправляем объект влево или вправо, в зависимости от того, в какое из подмножеств выпадает значение категориального признака на этом объекте.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В дальнейшем мы еще вернемся к решающим деревьям и будем говорить о том, как строить композиции решающих деревьев, как объединить большое количество решающих деревьев в один сильный алгоритм.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были рассмотрены два примера решающих деревьев, которые представляли собой бинарные деревья, в каждой внутренней вершине записано условие, а в каждом листе дерева — прогноз.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Строго говоря, не обязательно решающее дерево должно быть бинарным, но как правило используются именно бинарные.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Условия во внутренних вершинах выбираются крайне простыми.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Наиболее частый вариант — проверить, лежит ли значение некоторого признака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левее, чем заданный̆ порог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t: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≤ t]. </a:t>
            </a:r>
            <a:endParaRPr lang="en-US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очень простое условие, которое зависит всего от одного признака, но его достаточно, чтобы решать многие сложные задачи. 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Прогноз в листе является вещественным числом, если решается задача регрессии.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же решается задача классификации, то в качестве прогноза выступает или класс, или распределение вероятностей̆ классов.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решается задача классификации с двумя признаками и тремя классами.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решающее дерево может очень неплохо отделить каждый̆ класс от всех остальных.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разделяющая поверхность каждого класса кусочно-постоянная, и при этом каждая сторона поверхности параллельна оси координат, так как каждое условие сравнивает значение равно одного признака с порогом.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bit.ly/1bCmE3Z" TargetMode="External"/><Relationship Id="rId3" Type="http://schemas.openxmlformats.org/officeDocument/2006/relationships/hyperlink" Target="https://software.intel.com/en-us/ai-academy/students/kits/deep-learning-501" TargetMode="External"/><Relationship Id="rId2" Type="http://schemas.openxmlformats.org/officeDocument/2006/relationships/hyperlink" Target="https://software.intel.com/en-us/ai-academy/students/kits/ai-501" TargetMode="External"/><Relationship Id="rId1" Type="http://schemas.openxmlformats.org/officeDocument/2006/relationships/hyperlink" Target="https://software.intel.com/en-us/ai-academy/students/kits/machine-learning-501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www.simplilearn.com/what-is-machine-learning-and-why-it-matters-article" TargetMode="External"/><Relationship Id="rId3" Type="http://schemas.openxmlformats.org/officeDocument/2006/relationships/hyperlink" Target="https://blog.udacity.com/2014/11/data-science-job-skills.html" TargetMode="External"/><Relationship Id="rId2" Type="http://schemas.openxmlformats.org/officeDocument/2006/relationships/hyperlink" Target="http://nirvacana.com/thoughts/2013/07/08/becoming-a-data-scientist/" TargetMode="External"/><Relationship Id="rId1" Type="http://schemas.openxmlformats.org/officeDocument/2006/relationships/hyperlink" Target="https://www.kdnuggets.com/2016/10/battle-data-science-venn-diagram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</a:t>
            </a:r>
            <a:br>
              <a:rPr lang="en-US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Decision Trees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Прогноз в листе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680" t="22464" r="16785" b="14492"/>
          <a:stretch>
            <a:fillRect/>
          </a:stretch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Классификация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677" t="23915" r="35214" b="2171"/>
          <a:stretch>
            <a:fillRect/>
          </a:stretch>
        </p:blipFill>
        <p:spPr>
          <a:xfrm>
            <a:off x="2160000" y="1800000"/>
            <a:ext cx="4578349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Классификация. Переобучение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4780" t="22466" r="30971" b="5069"/>
          <a:stretch>
            <a:fillRect/>
          </a:stretch>
        </p:blipFill>
        <p:spPr>
          <a:xfrm>
            <a:off x="2160000" y="1800000"/>
            <a:ext cx="526608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Регрессия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680" t="22464" r="16785" b="14492"/>
          <a:stretch>
            <a:fillRect/>
          </a:stretch>
        </p:blipFill>
        <p:spPr>
          <a:xfrm>
            <a:off x="900000" y="1799999"/>
            <a:ext cx="7423452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Регрессия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ru-RU" dirty="0">
                <a:solidFill>
                  <a:schemeClr val="bg1"/>
                </a:solidFill>
              </a:rPr>
              <a:t>Переобучение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680" t="22464" r="16785" b="14492"/>
          <a:stretch>
            <a:fillRect/>
          </a:stretch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Резюме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7245" t="22823" r="16221" b="14132"/>
          <a:stretch>
            <a:fillRect/>
          </a:stretch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Обучение решающих деревьев</a:t>
            </a:r>
            <a:endParaRPr lang="ru-RU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Решающие деревья и категориальные признаки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Переобучение деревьев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24873" t="24640" r="28551" b="12316"/>
          <a:stretch>
            <a:fillRect/>
          </a:stretch>
        </p:blipFill>
        <p:spPr>
          <a:xfrm>
            <a:off x="2160000" y="1800000"/>
            <a:ext cx="5196414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Переобучение деревьев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680" t="22464" r="16785" b="14492"/>
          <a:stretch>
            <a:fillRect/>
          </a:stretch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Жадное построение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679" t="22464" r="16786" b="14492"/>
          <a:stretch>
            <a:fillRect/>
          </a:stretch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Решающие деревья и категориальные признаки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  <a:endParaRPr lang="en-US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Жадное построение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680" t="22464" r="16785" b="14492"/>
          <a:stretch>
            <a:fillRect/>
          </a:stretch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Поиск разбиения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681" t="22464" r="14916" b="14492"/>
          <a:stretch>
            <a:fillRect/>
          </a:stretch>
        </p:blipFill>
        <p:spPr>
          <a:xfrm>
            <a:off x="792000" y="1800000"/>
            <a:ext cx="763200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 Поиск разбиения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679" t="22260" r="12693" b="14695"/>
          <a:stretch>
            <a:fillRect/>
          </a:stretch>
        </p:blipFill>
        <p:spPr>
          <a:xfrm>
            <a:off x="648000" y="1800000"/>
            <a:ext cx="7880276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останова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680" t="22464" r="16785" b="14492"/>
          <a:stretch>
            <a:fillRect/>
          </a:stretch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Ответ в листе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680" t="22464" r="11667" b="14492"/>
          <a:stretch>
            <a:fillRect/>
          </a:stretch>
        </p:blipFill>
        <p:spPr>
          <a:xfrm>
            <a:off x="576000" y="1800000"/>
            <a:ext cx="799448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Ответ в листе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7225" t="22464" r="12147" b="14492"/>
          <a:stretch>
            <a:fillRect/>
          </a:stretch>
        </p:blipFill>
        <p:spPr>
          <a:xfrm>
            <a:off x="648000" y="1800000"/>
            <a:ext cx="7880276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Вопросы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7015" t="22464" r="16450" b="14492"/>
          <a:stretch>
            <a:fillRect/>
          </a:stretch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Резюме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681" t="22464" r="14737" b="14492"/>
          <a:stretch>
            <a:fillRect/>
          </a:stretch>
        </p:blipFill>
        <p:spPr>
          <a:xfrm>
            <a:off x="720000" y="1800000"/>
            <a:ext cx="7651862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Критерии информативности</a:t>
            </a:r>
            <a:endParaRPr lang="ru-RU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Решающие деревья и категориальные признаки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Поиск разбиения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7103" t="22462" r="15849" b="14494"/>
          <a:stretch>
            <a:fillRect/>
          </a:stretch>
        </p:blipFill>
        <p:spPr>
          <a:xfrm>
            <a:off x="900000" y="1800000"/>
            <a:ext cx="7480552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rgbClr val="FFFF00"/>
                </a:solidFill>
              </a:rPr>
              <a:t>Решающие деревья. Идея</a:t>
            </a:r>
            <a:endParaRPr lang="ru-RU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Решающие деревья и категориальные признаки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Поиск разбиения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784" t="22464" r="16681" b="14492"/>
          <a:stretch>
            <a:fillRect/>
          </a:stretch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ошибки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680" t="22464" r="14226" b="14492"/>
          <a:stretch>
            <a:fillRect/>
          </a:stretch>
        </p:blipFill>
        <p:spPr>
          <a:xfrm>
            <a:off x="720000" y="1800000"/>
            <a:ext cx="7708966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ошибки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680" t="22464" r="14225" b="14492"/>
          <a:stretch>
            <a:fillRect/>
          </a:stretch>
        </p:blipFill>
        <p:spPr>
          <a:xfrm>
            <a:off x="720000" y="1800000"/>
            <a:ext cx="7708966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ошибки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379" t="22464" r="14526" b="14492"/>
          <a:stretch>
            <a:fillRect/>
          </a:stretch>
        </p:blipFill>
        <p:spPr>
          <a:xfrm>
            <a:off x="684000" y="1800000"/>
            <a:ext cx="7708966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ошибки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697" t="22464" r="14209" b="14492"/>
          <a:stretch>
            <a:fillRect/>
          </a:stretch>
        </p:blipFill>
        <p:spPr>
          <a:xfrm>
            <a:off x="720000" y="1800000"/>
            <a:ext cx="7708966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7210" t="22258" r="16255" b="14698"/>
          <a:stretch>
            <a:fillRect/>
          </a:stretch>
        </p:blipFill>
        <p:spPr>
          <a:xfrm>
            <a:off x="72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Регрессия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9239" t="22464" r="14226" b="14492"/>
          <a:stretch>
            <a:fillRect/>
          </a:stretch>
        </p:blipFill>
        <p:spPr>
          <a:xfrm>
            <a:off x="72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Классификация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9239" t="22464" r="14226" b="14492"/>
          <a:stretch>
            <a:fillRect/>
          </a:stretch>
        </p:blipFill>
        <p:spPr>
          <a:xfrm>
            <a:off x="72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Джини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9239" t="22464" r="11667" b="14492"/>
          <a:stretch>
            <a:fillRect/>
          </a:stretch>
        </p:blipFill>
        <p:spPr>
          <a:xfrm>
            <a:off x="720000" y="1800000"/>
            <a:ext cx="7708966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 err="1">
                <a:solidFill>
                  <a:schemeClr val="bg1"/>
                </a:solidFill>
              </a:rPr>
              <a:t>Энтропийный</a:t>
            </a:r>
            <a:r>
              <a:rPr lang="ru-RU" dirty="0">
                <a:solidFill>
                  <a:schemeClr val="bg1"/>
                </a:solidFill>
              </a:rPr>
              <a:t> критерий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7209" t="22464" r="13185" b="14492"/>
          <a:stretch>
            <a:fillRect/>
          </a:stretch>
        </p:blipFill>
        <p:spPr>
          <a:xfrm>
            <a:off x="720000" y="1800000"/>
            <a:ext cx="7766069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Machine Learning</a:t>
            </a:r>
            <a:r>
              <a:rPr lang="ru-RU" dirty="0">
                <a:solidFill>
                  <a:schemeClr val="bg1"/>
                </a:solidFill>
              </a:rPr>
              <a:t> – </a:t>
            </a:r>
            <a:r>
              <a:rPr lang="en-US" dirty="0">
                <a:solidFill>
                  <a:schemeClr val="bg1"/>
                </a:solidFill>
              </a:rPr>
              <a:t>ML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Формальная постановка задачи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t="8699" b="3621"/>
          <a:stretch>
            <a:fillRect/>
          </a:stretch>
        </p:blipFill>
        <p:spPr>
          <a:xfrm>
            <a:off x="719991" y="1800000"/>
            <a:ext cx="7568586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Резюме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800" t="22463" r="13084" b="14492"/>
          <a:stretch>
            <a:fillRect/>
          </a:stretch>
        </p:blipFill>
        <p:spPr>
          <a:xfrm>
            <a:off x="720000" y="1800000"/>
            <a:ext cx="7823172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Критерии останова и стрижка деревьев</a:t>
            </a:r>
            <a:endParaRPr lang="ru-RU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Решающие деревья и категориальные признаки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останова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253" t="22258" r="13629" b="14698"/>
          <a:stretch>
            <a:fillRect/>
          </a:stretch>
        </p:blipFill>
        <p:spPr>
          <a:xfrm>
            <a:off x="720000" y="1800000"/>
            <a:ext cx="7823172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останова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398" t="22464" r="13484" b="14492"/>
          <a:stretch>
            <a:fillRect/>
          </a:stretch>
        </p:blipFill>
        <p:spPr>
          <a:xfrm>
            <a:off x="720000" y="1800000"/>
            <a:ext cx="7823172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останова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398" t="22464" r="13484" b="14492"/>
          <a:stretch>
            <a:fillRect/>
          </a:stretch>
        </p:blipFill>
        <p:spPr>
          <a:xfrm>
            <a:off x="720000" y="1800000"/>
            <a:ext cx="7823172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останова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398" t="22464" r="13484" b="14492"/>
          <a:stretch>
            <a:fillRect/>
          </a:stretch>
        </p:blipFill>
        <p:spPr>
          <a:xfrm>
            <a:off x="720000" y="1800000"/>
            <a:ext cx="7823172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Стрижка деревьев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399" t="22464" r="12748" b="14492"/>
          <a:stretch>
            <a:fillRect/>
          </a:stretch>
        </p:blipFill>
        <p:spPr>
          <a:xfrm>
            <a:off x="720000" y="1800000"/>
            <a:ext cx="7848000" cy="4932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Стрижка деревьев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5973" t="22626" r="11851" b="13867"/>
          <a:stretch>
            <a:fillRect/>
          </a:stretch>
        </p:blipFill>
        <p:spPr>
          <a:xfrm>
            <a:off x="720001" y="1800000"/>
            <a:ext cx="799448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Резюме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5179" t="22258" r="13167" b="14698"/>
          <a:stretch>
            <a:fillRect/>
          </a:stretch>
        </p:blipFill>
        <p:spPr>
          <a:xfrm>
            <a:off x="720001" y="1800000"/>
            <a:ext cx="799448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Решающие деревья и категориальные признаки</a:t>
            </a:r>
            <a:endParaRPr lang="ru-RU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Machine Learning</a:t>
            </a:r>
            <a:r>
              <a:rPr lang="ru-RU" dirty="0">
                <a:solidFill>
                  <a:schemeClr val="bg1"/>
                </a:solidFill>
              </a:rPr>
              <a:t> – </a:t>
            </a:r>
            <a:r>
              <a:rPr lang="en-US" dirty="0">
                <a:solidFill>
                  <a:schemeClr val="bg1"/>
                </a:solidFill>
              </a:rPr>
              <a:t>ML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Формальная постановка задачи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t="8699" b="3621"/>
          <a:stretch>
            <a:fillRect/>
          </a:stretch>
        </p:blipFill>
        <p:spPr>
          <a:xfrm>
            <a:off x="719991" y="1800000"/>
            <a:ext cx="7568586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Решающие</a:t>
            </a:r>
            <a:r>
              <a:rPr lang="ru-RU" sz="3600" dirty="0">
                <a:solidFill>
                  <a:schemeClr val="bg1"/>
                </a:solidFill>
              </a:rPr>
              <a:t> деревья и категориальные признаки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4000" dirty="0">
                <a:solidFill>
                  <a:schemeClr val="bg1"/>
                </a:solidFill>
              </a:rPr>
              <a:t>Условие разбиения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5179" t="22464" r="13167" b="14492"/>
          <a:stretch>
            <a:fillRect/>
          </a:stretch>
        </p:blipFill>
        <p:spPr>
          <a:xfrm>
            <a:off x="720001" y="1800000"/>
            <a:ext cx="799448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Решающие</a:t>
            </a:r>
            <a:r>
              <a:rPr lang="ru-RU" sz="3600" dirty="0">
                <a:solidFill>
                  <a:schemeClr val="bg1"/>
                </a:solidFill>
              </a:rPr>
              <a:t> деревья и категориальные признаки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N-</a:t>
            </a:r>
            <a:r>
              <a:rPr lang="ru-RU" sz="4000" dirty="0" err="1">
                <a:solidFill>
                  <a:schemeClr val="bg1"/>
                </a:solidFill>
              </a:rPr>
              <a:t>арные</a:t>
            </a:r>
            <a:r>
              <a:rPr lang="ru-RU" sz="4000" dirty="0">
                <a:solidFill>
                  <a:schemeClr val="bg1"/>
                </a:solidFill>
              </a:rPr>
              <a:t> деревья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5179" t="22464" r="12655" b="14492"/>
          <a:stretch>
            <a:fillRect/>
          </a:stretch>
        </p:blipFill>
        <p:spPr>
          <a:xfrm>
            <a:off x="720000" y="1800000"/>
            <a:ext cx="8051586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Решающие</a:t>
            </a:r>
            <a:r>
              <a:rPr lang="ru-RU" sz="3600" dirty="0">
                <a:solidFill>
                  <a:schemeClr val="bg1"/>
                </a:solidFill>
              </a:rPr>
              <a:t> деревья и категориальные признаки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N-</a:t>
            </a:r>
            <a:r>
              <a:rPr lang="ru-RU" sz="4000" dirty="0" err="1">
                <a:solidFill>
                  <a:schemeClr val="bg1"/>
                </a:solidFill>
              </a:rPr>
              <a:t>арные</a:t>
            </a:r>
            <a:r>
              <a:rPr lang="ru-RU" sz="4000" dirty="0">
                <a:solidFill>
                  <a:schemeClr val="bg1"/>
                </a:solidFill>
              </a:rPr>
              <a:t> деревья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4772" t="22464" r="13574" b="14492"/>
          <a:stretch>
            <a:fillRect/>
          </a:stretch>
        </p:blipFill>
        <p:spPr>
          <a:xfrm>
            <a:off x="720001" y="1800000"/>
            <a:ext cx="799448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Решающие</a:t>
            </a:r>
            <a:r>
              <a:rPr lang="ru-RU" sz="3600" dirty="0">
                <a:solidFill>
                  <a:schemeClr val="bg1"/>
                </a:solidFill>
              </a:rPr>
              <a:t> деревья и категориальные признаки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N-</a:t>
            </a:r>
            <a:r>
              <a:rPr lang="ru-RU" sz="4000" dirty="0" err="1">
                <a:solidFill>
                  <a:schemeClr val="bg1"/>
                </a:solidFill>
              </a:rPr>
              <a:t>арные</a:t>
            </a:r>
            <a:r>
              <a:rPr lang="ru-RU" sz="4000" dirty="0">
                <a:solidFill>
                  <a:schemeClr val="bg1"/>
                </a:solidFill>
              </a:rPr>
              <a:t> деревья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5179" t="22464" r="13167" b="14492"/>
          <a:stretch>
            <a:fillRect/>
          </a:stretch>
        </p:blipFill>
        <p:spPr>
          <a:xfrm>
            <a:off x="720001" y="1800000"/>
            <a:ext cx="799448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Решающие</a:t>
            </a:r>
            <a:r>
              <a:rPr lang="ru-RU" sz="3600" dirty="0">
                <a:solidFill>
                  <a:schemeClr val="bg1"/>
                </a:solidFill>
              </a:rPr>
              <a:t> деревья и категориальные признаки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N-</a:t>
            </a:r>
            <a:r>
              <a:rPr lang="ru-RU" sz="4000" dirty="0" err="1">
                <a:solidFill>
                  <a:schemeClr val="bg1"/>
                </a:solidFill>
              </a:rPr>
              <a:t>арные</a:t>
            </a:r>
            <a:r>
              <a:rPr lang="ru-RU" sz="4000" dirty="0">
                <a:solidFill>
                  <a:schemeClr val="bg1"/>
                </a:solidFill>
              </a:rPr>
              <a:t> деревья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5179" t="22464" r="12143" b="14492"/>
          <a:stretch>
            <a:fillRect/>
          </a:stretch>
        </p:blipFill>
        <p:spPr>
          <a:xfrm>
            <a:off x="720000" y="1800000"/>
            <a:ext cx="8108690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Решающие</a:t>
            </a:r>
            <a:r>
              <a:rPr lang="ru-RU" sz="3600" dirty="0">
                <a:solidFill>
                  <a:schemeClr val="bg1"/>
                </a:solidFill>
              </a:rPr>
              <a:t> деревья и категориальные признаки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4000" dirty="0">
                <a:solidFill>
                  <a:schemeClr val="bg1"/>
                </a:solidFill>
              </a:rPr>
              <a:t>Бинарные деревья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4366" t="22464" r="13469" b="14492"/>
          <a:stretch>
            <a:fillRect/>
          </a:stretch>
        </p:blipFill>
        <p:spPr>
          <a:xfrm>
            <a:off x="720000" y="1800000"/>
            <a:ext cx="8051586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Решающие</a:t>
            </a:r>
            <a:r>
              <a:rPr lang="ru-RU" sz="3600" dirty="0">
                <a:solidFill>
                  <a:schemeClr val="bg1"/>
                </a:solidFill>
              </a:rPr>
              <a:t> деревья и категориальные признаки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4000" dirty="0">
                <a:solidFill>
                  <a:schemeClr val="bg1"/>
                </a:solidFill>
              </a:rPr>
              <a:t>Бинарные деревья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4772" t="22464" r="13574" b="14492"/>
          <a:stretch>
            <a:fillRect/>
          </a:stretch>
        </p:blipFill>
        <p:spPr>
          <a:xfrm>
            <a:off x="720001" y="1800000"/>
            <a:ext cx="799448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Решающие</a:t>
            </a:r>
            <a:r>
              <a:rPr lang="ru-RU" sz="3600" dirty="0">
                <a:solidFill>
                  <a:schemeClr val="bg1"/>
                </a:solidFill>
              </a:rPr>
              <a:t> деревья и категориальные признаки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4000" dirty="0">
                <a:solidFill>
                  <a:schemeClr val="bg1"/>
                </a:solidFill>
              </a:rPr>
              <a:t>Сортировка значений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5179" t="22258" r="13167" b="14698"/>
          <a:stretch>
            <a:fillRect/>
          </a:stretch>
        </p:blipFill>
        <p:spPr>
          <a:xfrm>
            <a:off x="720001" y="1800000"/>
            <a:ext cx="799448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Решающие</a:t>
            </a:r>
            <a:r>
              <a:rPr lang="ru-RU" sz="3600" dirty="0">
                <a:solidFill>
                  <a:schemeClr val="bg1"/>
                </a:solidFill>
              </a:rPr>
              <a:t> деревья и категориальные признаки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4000" dirty="0">
                <a:solidFill>
                  <a:schemeClr val="bg1"/>
                </a:solidFill>
              </a:rPr>
              <a:t>Сортировка значений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5179" t="22464" r="13167" b="14492"/>
          <a:stretch>
            <a:fillRect/>
          </a:stretch>
        </p:blipFill>
        <p:spPr>
          <a:xfrm>
            <a:off x="720001" y="1800000"/>
            <a:ext cx="799448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Решающие</a:t>
            </a:r>
            <a:r>
              <a:rPr lang="ru-RU" sz="3600" dirty="0">
                <a:solidFill>
                  <a:schemeClr val="bg1"/>
                </a:solidFill>
              </a:rPr>
              <a:t> деревья и категориальные признаки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4000" dirty="0">
                <a:solidFill>
                  <a:schemeClr val="bg1"/>
                </a:solidFill>
              </a:rPr>
              <a:t>Бинарные деревья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5179" t="22258" r="13167" b="14698"/>
          <a:stretch>
            <a:fillRect/>
          </a:stretch>
        </p:blipFill>
        <p:spPr>
          <a:xfrm>
            <a:off x="720001" y="1800000"/>
            <a:ext cx="799448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Медицинская диагностика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4836" t="22561" r="13731" b="9753"/>
          <a:stretch>
            <a:fillRect/>
          </a:stretch>
        </p:blipFill>
        <p:spPr>
          <a:xfrm>
            <a:off x="719975" y="1799999"/>
            <a:ext cx="7423444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Решающие</a:t>
            </a:r>
            <a:r>
              <a:rPr lang="ru-RU" sz="3600" dirty="0">
                <a:solidFill>
                  <a:schemeClr val="bg1"/>
                </a:solidFill>
              </a:rPr>
              <a:t> деревья и категориальные признаки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40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5179" t="22464" r="13167" b="14492"/>
          <a:stretch>
            <a:fillRect/>
          </a:stretch>
        </p:blipFill>
        <p:spPr>
          <a:xfrm>
            <a:off x="720001" y="1800000"/>
            <a:ext cx="7994483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Критерии информативности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Решающие деревья и категориальные признаки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sz="4000" dirty="0">
                <a:solidFill>
                  <a:srgbClr val="FFFF00"/>
                </a:solidFill>
              </a:rPr>
              <a:t>Решающие деревья в </a:t>
            </a:r>
            <a:r>
              <a:rPr lang="en-US" sz="4000" dirty="0" err="1">
                <a:solidFill>
                  <a:srgbClr val="FFFF00"/>
                </a:solidFill>
              </a:rPr>
              <a:t>scikit</a:t>
            </a:r>
            <a:r>
              <a:rPr lang="en-US" sz="4000" dirty="0">
                <a:solidFill>
                  <a:srgbClr val="FFFF00"/>
                </a:solidFill>
              </a:rPr>
              <a:t>-learn</a:t>
            </a:r>
            <a:endParaRPr lang="ru-RU" sz="40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30555" y="1112520"/>
            <a:ext cx="7882890" cy="46329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130175" y="1438910"/>
            <a:ext cx="4688205" cy="3979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4953000" y="1801495"/>
            <a:ext cx="4191000" cy="32537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567690" y="302260"/>
            <a:ext cx="8007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b="1"/>
              <a:t>Bias-Variance Tradeoff</a:t>
            </a:r>
            <a:endParaRPr lang="en-US" sz="2800"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t="18712" b="8257"/>
          <a:stretch>
            <a:fillRect/>
          </a:stretch>
        </p:blipFill>
        <p:spPr>
          <a:xfrm>
            <a:off x="90000" y="1810160"/>
            <a:ext cx="8964000" cy="3673287"/>
          </a:xfrm>
          <a:solidFill>
            <a:schemeClr val="accent1"/>
          </a:solidFill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#Import Library</a:t>
            </a:r>
            <a:endParaRPr lang="ru-RU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sklearn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tree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#Import other necessary libraries like pandas,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  <a:endParaRPr lang="ru-RU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#Assumed you have, X (predictor) and Y (target) for training data set and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x_test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(predictor) of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test_dataset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 tree object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 =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tree.DecisionTreeClassifier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(criterion='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gini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#for classification, here you can change the algorithm as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gini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entropy 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#(information gain) by default it is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gini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#model =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tree.DecisionTreeRegressor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for regression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#Train the model using the training sets and check score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model.fit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 y)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model.score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 y)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#Predict Output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predicted=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model.predict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x_test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" name="Picture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475615" y="1261110"/>
            <a:ext cx="8192770" cy="43357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5" name="Picture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121689" y="0"/>
            <a:ext cx="8900623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6" name="Picture 10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129606"/>
            <a:ext cx="9144000" cy="459878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565150" y="1085215"/>
            <a:ext cx="8013700" cy="46882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Пассажиры Титаника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9239" t="22463" r="14226" b="14492"/>
          <a:stretch>
            <a:fillRect/>
          </a:stretch>
        </p:blipFill>
        <p:spPr>
          <a:xfrm>
            <a:off x="900000" y="1799999"/>
            <a:ext cx="7423452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9" y="1115330"/>
            <a:ext cx="8964000" cy="459654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Wikipedia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Intel AI Student Kits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1"/>
              </a:rPr>
              <a:t>https://software.intel.com/en-us/ai-academy/students/kits/machine-learning-501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2"/>
              </a:rPr>
              <a:t>https://software.intel.com/en-us/ai-academy/students/kits/ai-501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3"/>
              </a:rPr>
              <a:t>https://software.intel.com/en-us/ai-academy/students/kits/deep-learning-501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(курс лекций, К.В. Воронцов)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4" tooltip="https://bit.ly/1bCmE3Z"/>
              </a:rPr>
              <a:t>https://bit.ly/1bCmE3Z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</a:t>
            </a:r>
            <a:r>
              <a:rPr lang="ru-RU" b="1" dirty="0">
                <a:solidFill>
                  <a:schemeClr val="bg1"/>
                </a:solidFill>
              </a:rPr>
              <a:t>(</a:t>
            </a:r>
            <a:r>
              <a:rPr lang="ru-RU" dirty="0">
                <a:solidFill>
                  <a:schemeClr val="bg1"/>
                </a:solidFill>
              </a:rPr>
              <a:t>курс лекций, Л.В. Уткин</a:t>
            </a:r>
            <a:r>
              <a:rPr lang="ru-RU" b="1" dirty="0">
                <a:solidFill>
                  <a:schemeClr val="bg1"/>
                </a:solidFill>
              </a:rPr>
              <a:t>)</a:t>
            </a:r>
            <a:endParaRPr lang="ru-RU" b="1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tema.spbstu.ru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machine_learning</a:t>
            </a:r>
            <a:r>
              <a:rPr lang="en-US" dirty="0">
                <a:solidFill>
                  <a:schemeClr val="bg1"/>
                </a:solidFill>
              </a:rPr>
              <a:t>/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Силен, </a:t>
            </a:r>
            <a:r>
              <a:rPr lang="ru-RU" dirty="0" err="1">
                <a:solidFill>
                  <a:schemeClr val="bg1"/>
                </a:solidFill>
              </a:rPr>
              <a:t>Мейсман</a:t>
            </a:r>
            <a:r>
              <a:rPr lang="ru-RU" dirty="0">
                <a:solidFill>
                  <a:schemeClr val="bg1"/>
                </a:solidFill>
              </a:rPr>
              <a:t>, Али. Основы </a:t>
            </a:r>
            <a:r>
              <a:rPr lang="en-US" dirty="0">
                <a:solidFill>
                  <a:schemeClr val="bg1"/>
                </a:solidFill>
              </a:rPr>
              <a:t>Data Science </a:t>
            </a:r>
            <a:r>
              <a:rPr lang="ru-RU" dirty="0">
                <a:solidFill>
                  <a:schemeClr val="bg1"/>
                </a:solidFill>
              </a:rPr>
              <a:t>и </a:t>
            </a:r>
            <a:r>
              <a:rPr lang="en-US" dirty="0">
                <a:solidFill>
                  <a:schemeClr val="bg1"/>
                </a:solidFill>
              </a:rPr>
              <a:t>Big Data. Python </a:t>
            </a:r>
            <a:r>
              <a:rPr lang="ru-RU" dirty="0">
                <a:solidFill>
                  <a:schemeClr val="bg1"/>
                </a:solidFill>
              </a:rPr>
              <a:t>и наука о данных (2017)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Sarkar, Bali, Sharma. Practical Machine Learning with Python (2017)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Рашка. </a:t>
            </a:r>
            <a:r>
              <a:rPr lang="en-US" dirty="0">
                <a:solidFill>
                  <a:schemeClr val="bg1"/>
                </a:solidFill>
              </a:rPr>
              <a:t>Python </a:t>
            </a:r>
            <a:r>
              <a:rPr lang="ru-RU" dirty="0">
                <a:solidFill>
                  <a:schemeClr val="bg1"/>
                </a:solidFill>
              </a:rPr>
              <a:t>и машинное обучение (2017)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Николенко, </a:t>
            </a:r>
            <a:r>
              <a:rPr lang="ru-RU" dirty="0" err="1">
                <a:solidFill>
                  <a:schemeClr val="bg1"/>
                </a:solidFill>
              </a:rPr>
              <a:t>Кадурин</a:t>
            </a:r>
            <a:r>
              <a:rPr lang="ru-RU" dirty="0">
                <a:solidFill>
                  <a:schemeClr val="bg1"/>
                </a:solidFill>
              </a:rPr>
              <a:t>, Архангельская. Глубокое обучение. Погружение в мир </a:t>
            </a:r>
            <a:r>
              <a:rPr lang="ru-RU" dirty="0" err="1">
                <a:solidFill>
                  <a:schemeClr val="bg1"/>
                </a:solidFill>
              </a:rPr>
              <a:t>нейронных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сетеи</a:t>
            </a:r>
            <a:r>
              <a:rPr lang="ru-RU" dirty="0">
                <a:solidFill>
                  <a:schemeClr val="bg1"/>
                </a:solidFill>
              </a:rPr>
              <a:t>̆ (2018)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Battle of the Data Science Venn Diagrams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1"/>
              </a:rPr>
              <a:t>https://www.kdnuggets.com/2016/10/battle-data-science-venn-diagrams.html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Becoming a Data Scientist – Curriculum via </a:t>
            </a:r>
            <a:r>
              <a:rPr lang="en-US" dirty="0" err="1">
                <a:solidFill>
                  <a:schemeClr val="bg1"/>
                </a:solidFill>
              </a:rPr>
              <a:t>Metromap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2"/>
              </a:rPr>
              <a:t>http://nirvacana.com/thoughts/2013/07/08/becoming-a-data-scientist/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8 Skills You Need to Be a Data Scientist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3"/>
              </a:rPr>
              <a:t>https://blog.udacity.com/2014/11/data-science-job-skills.html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Machine Learning: What it is and Why it Matters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4"/>
              </a:rPr>
              <a:t>https://www.simplilearn.com/what-is-machine-learning-and-why-it-matters-article</a:t>
            </a:r>
            <a:endParaRPr lang="en-US" dirty="0">
              <a:solidFill>
                <a:schemeClr val="bg1"/>
              </a:solidFill>
            </a:endParaRPr>
          </a:p>
          <a:p>
            <a:pPr lvl="0"/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Структура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6679" t="22466" r="16786" b="14489"/>
          <a:stretch>
            <a:fillRect/>
          </a:stretch>
        </p:blipFill>
        <p:spPr>
          <a:xfrm>
            <a:off x="72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Условия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9450" t="22464" r="14016" b="14492"/>
          <a:stretch>
            <a:fillRect/>
          </a:stretch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5562</Words>
  <Application>WPS Presentation</Application>
  <PresentationFormat>Экран (4:3)</PresentationFormat>
  <Paragraphs>227</Paragraphs>
  <Slides>73</Slides>
  <Notes>63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2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Consolas</vt:lpstr>
      <vt:lpstr>Тема Office</vt:lpstr>
      <vt:lpstr>Решающие деревья </vt:lpstr>
      <vt:lpstr>План</vt:lpstr>
      <vt:lpstr>План</vt:lpstr>
      <vt:lpstr>Machine Learning – ML Формальная постановка задачи</vt:lpstr>
      <vt:lpstr>Machine Learning – ML Формальная постановка задачи</vt:lpstr>
      <vt:lpstr>Решающие деревья. Идея Медицинская диагностика</vt:lpstr>
      <vt:lpstr>Решающие деревья. Идея Пассажиры Титаника</vt:lpstr>
      <vt:lpstr>Решающие деревья. Идея Структура</vt:lpstr>
      <vt:lpstr>Решающие деревья. Идея Условия</vt:lpstr>
      <vt:lpstr>Решающие деревья. Идея Прогноз в листе</vt:lpstr>
      <vt:lpstr>Решающие деревья. Идея Классификация</vt:lpstr>
      <vt:lpstr>Решающие деревья. Идея Классификация. Переобучение</vt:lpstr>
      <vt:lpstr>Решающие деревья. Идея Регрессия</vt:lpstr>
      <vt:lpstr>Решающие деревья. Идея Регрессия. Переобучение</vt:lpstr>
      <vt:lpstr>Решающие деревья. Идея Резюме</vt:lpstr>
      <vt:lpstr>План</vt:lpstr>
      <vt:lpstr>Обучение решающих деревьев Переобучение деревьев</vt:lpstr>
      <vt:lpstr>Обучение решающих деревьев Переобучение деревьев</vt:lpstr>
      <vt:lpstr>Обучение решающих деревьев Жадное построение</vt:lpstr>
      <vt:lpstr>Обучение решающих деревьев Жадное построение</vt:lpstr>
      <vt:lpstr>Обучение решающих деревьев Поиск разбиения</vt:lpstr>
      <vt:lpstr>Обучение решающих деревьев Поиск разбиения</vt:lpstr>
      <vt:lpstr>Обучение решающих деревьев Критерий останова</vt:lpstr>
      <vt:lpstr>Обучение решающих деревьев Ответ в листе</vt:lpstr>
      <vt:lpstr>Обучение решающих деревьев Ответ в листе</vt:lpstr>
      <vt:lpstr>Обучение решающих деревьев Вопросы</vt:lpstr>
      <vt:lpstr>Обучение решающих деревьев Резюме</vt:lpstr>
      <vt:lpstr>План</vt:lpstr>
      <vt:lpstr>Критерии информативности Поиск разбиения</vt:lpstr>
      <vt:lpstr>Критерии информативности Поиск разбиения</vt:lpstr>
      <vt:lpstr>Критерии информативности Критерий ошибки</vt:lpstr>
      <vt:lpstr>Критерии информативности Критерий ошибки</vt:lpstr>
      <vt:lpstr>Критерии информативности Критерий ошибки</vt:lpstr>
      <vt:lpstr>Критерии информативности Критерий ошибки</vt:lpstr>
      <vt:lpstr>Критерии информативности  </vt:lpstr>
      <vt:lpstr>Критерии информативности Регрессия</vt:lpstr>
      <vt:lpstr>Критерии информативности Классификация</vt:lpstr>
      <vt:lpstr>Критерии информативности Критерий Джини</vt:lpstr>
      <vt:lpstr>Критерии информативности Энтропийный критерий</vt:lpstr>
      <vt:lpstr>Критерии информативности Резюме</vt:lpstr>
      <vt:lpstr>План</vt:lpstr>
      <vt:lpstr>Критерии останова и стрижка деревьев Критерий останова</vt:lpstr>
      <vt:lpstr>Критерии останова и стрижка деревьев Критерий останова</vt:lpstr>
      <vt:lpstr>Критерии останова и стрижка деревьев Критерий останова</vt:lpstr>
      <vt:lpstr>Критерии останова и стрижка деревьев Критерий останова</vt:lpstr>
      <vt:lpstr>Критерии останова и стрижка деревьев Стрижка деревьев</vt:lpstr>
      <vt:lpstr>Критерии останова и стрижка деревьев Стрижка деревьев</vt:lpstr>
      <vt:lpstr>Критерии останова и стрижка деревьев Резюме</vt:lpstr>
      <vt:lpstr>План</vt:lpstr>
      <vt:lpstr>Решающие деревья и категориальные признаки Условие разбиения</vt:lpstr>
      <vt:lpstr>Решающие деревья и категориальные признаки N-арные деревья</vt:lpstr>
      <vt:lpstr>Решающие деревья и категориальные признаки N-арные деревья</vt:lpstr>
      <vt:lpstr>Решающие деревья и категориальные признаки N-арные деревья</vt:lpstr>
      <vt:lpstr>Решающие деревья и категориальные признаки N-арные деревья</vt:lpstr>
      <vt:lpstr>Решающие деревья и категориальные признаки Бинарные деревья</vt:lpstr>
      <vt:lpstr>Решающие деревья и категориальные признаки Бинарные деревья</vt:lpstr>
      <vt:lpstr>Решающие деревья и категориальные признаки Сортировка значений</vt:lpstr>
      <vt:lpstr>Решающие деревья и категориальные признаки Сортировка значений</vt:lpstr>
      <vt:lpstr>Решающие деревья и категориальные признаки Бинарные деревья</vt:lpstr>
      <vt:lpstr>Решающие деревья и категориальные признаки Резюме</vt:lpstr>
      <vt:lpstr>План</vt:lpstr>
      <vt:lpstr>PowerPoint 演示文稿</vt:lpstr>
      <vt:lpstr>PowerPoint 演示文稿</vt:lpstr>
      <vt:lpstr>Решающие деревья в scikit-learn</vt:lpstr>
      <vt:lpstr>Решающие деревья в scikit-learn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References:</vt:lpstr>
      <vt:lpstr>References:</vt:lpstr>
      <vt:lpstr>References: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 Что под капотом?</dc:title>
  <dc:creator>Пользователь Microsoft Office</dc:creator>
  <cp:lastModifiedBy>Denys</cp:lastModifiedBy>
  <cp:revision>176</cp:revision>
  <dcterms:created xsi:type="dcterms:W3CDTF">2018-09-13T08:05:00Z</dcterms:created>
  <dcterms:modified xsi:type="dcterms:W3CDTF">2022-11-05T10:01:50Z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F3BD4101AF9A4479902FFB2BDD54590E</vt:lpwstr>
  </property>
  <property fmtid="{D5CDD505-2E9C-101B-9397-08002B2CF9AE}" pid="3" name="KSOProductBuildVer">
    <vt:lpwstr>1033-11.2.0.11380</vt:lpwstr>
  </property>
</Properties>
</file>